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70" r:id="rId4"/>
    <p:sldId id="271" r:id="rId5"/>
    <p:sldId id="272" r:id="rId6"/>
    <p:sldId id="273" r:id="rId7"/>
    <p:sldId id="274" r:id="rId8"/>
    <p:sldId id="263" r:id="rId9"/>
    <p:sldId id="264" r:id="rId10"/>
    <p:sldId id="265" r:id="rId11"/>
    <p:sldId id="267" r:id="rId12"/>
    <p:sldId id="266" r:id="rId13"/>
    <p:sldId id="268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BAA3"/>
    <a:srgbClr val="D6D5C9"/>
    <a:srgbClr val="660708"/>
    <a:srgbClr val="460C24"/>
    <a:srgbClr val="B1A7A6"/>
    <a:srgbClr val="0B090A"/>
    <a:srgbClr val="FBC3B8"/>
    <a:srgbClr val="FCF3C4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4690" autoAdjust="0"/>
  </p:normalViewPr>
  <p:slideViewPr>
    <p:cSldViewPr snapToGrid="0">
      <p:cViewPr>
        <p:scale>
          <a:sx n="75" d="100"/>
          <a:sy n="75" d="100"/>
        </p:scale>
        <p:origin x="1284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7D071E-7AE8-458B-A09C-59957281A6A9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42935-947C-43FC-B5FC-1505C18143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35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764C30-F3A4-45E4-C75B-C15F30E234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0514" y="3166711"/>
            <a:ext cx="11190972" cy="1248026"/>
          </a:xfrm>
        </p:spPr>
        <p:txBody>
          <a:bodyPr anchor="t">
            <a:noAutofit/>
          </a:bodyPr>
          <a:lstStyle>
            <a:lvl1pPr algn="ctr">
              <a:defRPr sz="7200">
                <a:solidFill>
                  <a:srgbClr val="D6D5C9"/>
                </a:solidFill>
                <a:latin typeface="Heading Now Trial 55 Medium" panose="000006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C13428-50FD-E0E8-17AE-E19DE85F30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514" y="2437381"/>
            <a:ext cx="11190972" cy="729330"/>
          </a:xfrm>
        </p:spPr>
        <p:txBody>
          <a:bodyPr anchor="b"/>
          <a:lstStyle>
            <a:lvl1pPr marL="0" indent="0" algn="ctr">
              <a:buNone/>
              <a:defRPr sz="3200">
                <a:solidFill>
                  <a:srgbClr val="B9BAA3"/>
                </a:solidFill>
                <a:latin typeface="Montserrat L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81FB297-AFD0-3DD2-805C-3EC3034DD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0DB43-68FD-45EA-91D7-D1BF92CD6EE7}" type="datetime1">
              <a:rPr lang="en-US" smtClean="0"/>
              <a:t>2/23/2023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4F7DF44-199F-5744-227C-D242EB936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992C97-4BFC-6846-C6EB-F626B4615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387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004214-3513-0208-78A0-3A35C4B81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FCBED84-321B-A372-D06E-E84E6CCF3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9ACA90-10FA-63C3-BBC6-6F782E67F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D822-5BFC-4DA4-AF35-85B7865534E2}" type="datetime1">
              <a:rPr lang="en-US" smtClean="0"/>
              <a:t>2/23/2023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656D5A-69AF-A58C-E3B6-0B22716A7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1BBC72E-1D86-52B9-8E51-5171DE7CD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627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EA6DB51-55F8-5F18-CA2D-6F60554EA6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2C1BF89-8F0E-A436-0B43-E9AD9316E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F1C5601-D11E-3F4F-E6DE-F31E8C5D4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6743A-F969-46BA-B4F5-7B3FF49F4116}" type="datetime1">
              <a:rPr lang="en-US" smtClean="0"/>
              <a:t>2/23/2023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D297CF2-FFF5-2091-02BD-C4EFC974A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CD7ADE6-64B7-47FB-A206-F754E2EA2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486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EC14DF-29DF-A3B7-E022-72B27FE44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059" y="247582"/>
            <a:ext cx="11655392" cy="866909"/>
          </a:xfrm>
        </p:spPr>
        <p:txBody>
          <a:bodyPr/>
          <a:lstStyle>
            <a:lvl1pPr>
              <a:defRPr>
                <a:solidFill>
                  <a:srgbClr val="D6D5C9"/>
                </a:solidFill>
                <a:latin typeface="Heading Now Trial 55 Medium" panose="000006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E619CCD-1A29-2A29-DE54-01B542BBE2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059" y="6356350"/>
            <a:ext cx="2743200" cy="365125"/>
          </a:xfrm>
        </p:spPr>
        <p:txBody>
          <a:bodyPr/>
          <a:lstStyle>
            <a:lvl1pPr>
              <a:defRPr>
                <a:solidFill>
                  <a:srgbClr val="B9BAA3"/>
                </a:solidFill>
                <a:latin typeface="Montserrat Light" pitchFamily="2" charset="0"/>
              </a:defRPr>
            </a:lvl1pPr>
          </a:lstStyle>
          <a:p>
            <a:fld id="{8FA71EC8-7F49-4C85-BAFB-5116BCC7F60E}" type="datetime1">
              <a:rPr lang="en-US" smtClean="0"/>
              <a:t>2/23/2023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117817E-2367-907B-10AF-5666443BE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53878" y="6356350"/>
            <a:ext cx="5884244" cy="365125"/>
          </a:xfrm>
        </p:spPr>
        <p:txBody>
          <a:bodyPr/>
          <a:lstStyle>
            <a:lvl1pPr>
              <a:defRPr>
                <a:solidFill>
                  <a:srgbClr val="B9BAA3"/>
                </a:solidFill>
                <a:latin typeface="Montserrat Light" pitchFamily="2" charset="0"/>
              </a:defRPr>
            </a:lvl1pPr>
          </a:lstStyle>
          <a:p>
            <a:r>
              <a:rPr lang="en-US"/>
              <a:t>Le Chat Noir - Gameplay Features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E8495A-F73C-CEFC-7153-E3C7579A8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251" y="6356350"/>
            <a:ext cx="2743200" cy="365125"/>
          </a:xfrm>
        </p:spPr>
        <p:txBody>
          <a:bodyPr/>
          <a:lstStyle>
            <a:lvl1pPr>
              <a:defRPr>
                <a:solidFill>
                  <a:srgbClr val="B9BAA3"/>
                </a:solidFill>
                <a:latin typeface="Montserrat Light" pitchFamily="2" charset="0"/>
              </a:defRPr>
            </a:lvl1pPr>
          </a:lstStyle>
          <a:p>
            <a:fld id="{8B721EA5-DC33-41D0-B505-90A56285DA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306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0EC948-F376-514A-741D-ED607C190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D6D5C9"/>
                </a:solidFill>
                <a:latin typeface="Heading Now Trial 55 Medium" panose="00000600000000000000" pitchFamily="2" charset="0"/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111DAB6-C7B2-ECCB-B599-E157769B9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B1A7A6"/>
                </a:solidFill>
                <a:latin typeface="Montserrat Light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C04E261-5D8C-0F77-1271-8066F597C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8AEDA-A9BC-46D9-9BB1-992972CE7FB6}" type="datetime1">
              <a:rPr lang="en-US" smtClean="0"/>
              <a:t>2/23/2023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3906AE-66BB-6ED2-EA0B-8A30525BC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4820F69-7722-48AE-3304-FE382516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785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C1E2E3-7651-A3F0-CC03-BFD49F28B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89FA8B-03A3-A464-E6F3-6D699E273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35738B7-52F9-A844-B7F2-4755B8378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5550637-AE09-6B33-A390-853748E2B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245F7-49AB-42C7-8E2E-423DD6272E72}" type="datetime1">
              <a:rPr lang="en-US" smtClean="0"/>
              <a:t>2/23/2023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DD61961-CAB1-1973-1BBD-EB097FB28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1825011-AE83-CC97-99FC-77DC0BF1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15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017A26-7AF1-2434-BD54-08B8F7847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4DB3302-F393-2FDD-5D21-B31B29CB4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0C13F5E-21FD-EA70-E8E8-D1E887FF14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27E1C18-EF77-1500-FDF9-5247CF6EFA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6451CD7-423E-C5A1-8C16-D30FC3464B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DA15BAD-8D22-019B-16BF-3B9CE10A1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B018E-46A7-4DE3-8293-40697F3F44D7}" type="datetime1">
              <a:rPr lang="en-US" smtClean="0"/>
              <a:t>2/23/2023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7834835-19E5-5138-8295-201196F0D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F429397-A981-FE23-5B78-46AC045BF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01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121F81-1DCC-6682-C44A-B8E09CDF7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D3919E2-3DC5-792E-F0B5-3572E5BD7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EE091-F55F-4A83-A8D0-09D17ED9C103}" type="datetime1">
              <a:rPr lang="en-US" smtClean="0"/>
              <a:t>2/23/2023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FBCB740-FE25-AE6D-D845-A42E5E732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1F7C6D-2C5F-D2FC-7C5D-3D1AD62EC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453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A54870A-289E-173F-B5E6-6253F1A91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D4D6-9F6C-42A9-8D67-EEC4074C23D4}" type="datetime1">
              <a:rPr lang="en-US" smtClean="0"/>
              <a:t>2/23/2023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FD0EEE0-CD9F-5323-8193-ACC82AEAB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DF42FA8-5133-0F7C-42AD-F7968B583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92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26388A-57A9-FF38-3387-67A2C2DD4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466614-6904-DE1A-50E7-E58403E7C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1E7950D-C7C3-518F-0614-DC3030BA19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ACD3432-4D12-1712-BADF-901A0A6F3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19E65-A718-48C3-B3D5-980AD7DB3D20}" type="datetime1">
              <a:rPr lang="en-US" smtClean="0"/>
              <a:t>2/23/2023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2118D2A-7978-93A3-2DF4-AFE802EDA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D90BAD8-17A1-E9A6-C88C-BFE617FBC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499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CCB5AC-7571-9A06-0DD6-BF0064E78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76F3212-7D02-C901-A59B-7F61D0D7AE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CBCD10B-D6DD-214E-B26C-F92D229B57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660953A-DED4-D41D-581B-0789F9228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88686-EE06-48E1-ACE5-48CA3660A6EE}" type="datetime1">
              <a:rPr lang="en-US" smtClean="0"/>
              <a:t>2/23/2023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87FF620-EF7F-2131-316C-E75D9F118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3E120DC-498A-397C-D786-D463F6B8B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698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47046BD-236B-C6FD-119F-3B78F93FE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930F044-D5BE-396C-87B4-547A2E66C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F1F44D-A8CF-4721-4DB3-7E814A372C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134BD-3E17-44D5-B32A-BCC5A7C8EE83}" type="datetime1">
              <a:rPr lang="en-US" smtClean="0"/>
              <a:t>2/23/2023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27FC46-6E38-4A85-88D7-4E78AA9A84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Le Chat Noir - Gameplay Features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6CF9D71-55A7-0A24-DF1F-68E0C9587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21EA5-DC33-41D0-B505-90A56285DAF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C1EADA-0BF2-B584-55ED-B60450A515AC}"/>
              </a:ext>
            </a:extLst>
          </p:cNvPr>
          <p:cNvSpPr/>
          <p:nvPr userDrawn="1"/>
        </p:nvSpPr>
        <p:spPr>
          <a:xfrm>
            <a:off x="-102577" y="-96715"/>
            <a:ext cx="12397154" cy="7051430"/>
          </a:xfrm>
          <a:prstGeom prst="rect">
            <a:avLst/>
          </a:prstGeom>
          <a:gradFill flip="none" rotWithShape="1">
            <a:gsLst>
              <a:gs pos="50000">
                <a:srgbClr val="321704"/>
              </a:gs>
              <a:gs pos="0">
                <a:srgbClr val="58280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8795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F69615-5B8F-4C33-96C6-7D2A5BE7F7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dirty="0"/>
              <a:t>LE CHAT NOIR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2A078C1-10CC-A380-1C57-490F49D8AB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Game Play Features</a:t>
            </a:r>
          </a:p>
        </p:txBody>
      </p:sp>
      <p:pic>
        <p:nvPicPr>
          <p:cNvPr id="4" name="Picture 3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1257A1A9-8551-C05B-5D93-3198096D8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-936"/>
          <a:stretch/>
        </p:blipFill>
        <p:spPr>
          <a:xfrm>
            <a:off x="-2067663" y="-266887"/>
            <a:ext cx="16943181" cy="7620947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73F58AB2-DE3E-9F6D-2257-D919AD290A23}"/>
              </a:ext>
            </a:extLst>
          </p:cNvPr>
          <p:cNvSpPr/>
          <p:nvPr/>
        </p:nvSpPr>
        <p:spPr>
          <a:xfrm rot="848530">
            <a:off x="966505" y="-2107612"/>
            <a:ext cx="2970034" cy="9264682"/>
          </a:xfrm>
          <a:custGeom>
            <a:avLst/>
            <a:gdLst>
              <a:gd name="connsiteX0" fmla="*/ 0 w 1688123"/>
              <a:gd name="connsiteY0" fmla="*/ 0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0 w 1688123"/>
              <a:gd name="connsiteY4" fmla="*/ 0 h 4457700"/>
              <a:gd name="connsiteX0" fmla="*/ 529071 w 1688123"/>
              <a:gd name="connsiteY0" fmla="*/ 120571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529071 w 1688123"/>
              <a:gd name="connsiteY4" fmla="*/ 120571 h 4457700"/>
              <a:gd name="connsiteX0" fmla="*/ 529071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529071 w 1688123"/>
              <a:gd name="connsiteY4" fmla="*/ 1816 h 4338945"/>
              <a:gd name="connsiteX0" fmla="*/ 529071 w 1688123"/>
              <a:gd name="connsiteY0" fmla="*/ 1424 h 4338553"/>
              <a:gd name="connsiteX1" fmla="*/ 672020 w 1688123"/>
              <a:gd name="connsiteY1" fmla="*/ 0 h 4338553"/>
              <a:gd name="connsiteX2" fmla="*/ 1688123 w 1688123"/>
              <a:gd name="connsiteY2" fmla="*/ 4338553 h 4338553"/>
              <a:gd name="connsiteX3" fmla="*/ 0 w 1688123"/>
              <a:gd name="connsiteY3" fmla="*/ 4338553 h 4338553"/>
              <a:gd name="connsiteX4" fmla="*/ 529071 w 1688123"/>
              <a:gd name="connsiteY4" fmla="*/ 1424 h 433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23" h="4338553">
                <a:moveTo>
                  <a:pt x="529071" y="1424"/>
                </a:moveTo>
                <a:lnTo>
                  <a:pt x="672020" y="0"/>
                </a:lnTo>
                <a:lnTo>
                  <a:pt x="1688123" y="4338553"/>
                </a:lnTo>
                <a:lnTo>
                  <a:pt x="0" y="4338553"/>
                </a:lnTo>
                <a:lnTo>
                  <a:pt x="529071" y="1424"/>
                </a:lnTo>
                <a:close/>
              </a:path>
            </a:pathLst>
          </a:custGeom>
          <a:gradFill flip="none" rotWithShape="1">
            <a:gsLst>
              <a:gs pos="4000">
                <a:srgbClr val="FFFF00">
                  <a:alpha val="0"/>
                </a:srgbClr>
              </a:gs>
              <a:gs pos="55000">
                <a:srgbClr val="FFFF00">
                  <a:alpha val="10000"/>
                </a:srgbClr>
              </a:gs>
              <a:gs pos="79000">
                <a:srgbClr val="FFFF00">
                  <a:alpha val="5000"/>
                </a:srgbClr>
              </a:gs>
              <a:gs pos="28000">
                <a:srgbClr val="FFFF00"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DD52B07-BD56-716D-BF85-24E7D01ED2C4}"/>
              </a:ext>
            </a:extLst>
          </p:cNvPr>
          <p:cNvSpPr/>
          <p:nvPr/>
        </p:nvSpPr>
        <p:spPr>
          <a:xfrm>
            <a:off x="3687884" y="-1405165"/>
            <a:ext cx="2970034" cy="9265519"/>
          </a:xfrm>
          <a:custGeom>
            <a:avLst/>
            <a:gdLst>
              <a:gd name="connsiteX0" fmla="*/ 0 w 1688123"/>
              <a:gd name="connsiteY0" fmla="*/ 0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0 w 1688123"/>
              <a:gd name="connsiteY4" fmla="*/ 0 h 4457700"/>
              <a:gd name="connsiteX0" fmla="*/ 529071 w 1688123"/>
              <a:gd name="connsiteY0" fmla="*/ 120571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529071 w 1688123"/>
              <a:gd name="connsiteY4" fmla="*/ 120571 h 4457700"/>
              <a:gd name="connsiteX0" fmla="*/ 529071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529071 w 1688123"/>
              <a:gd name="connsiteY4" fmla="*/ 1816 h 4338945"/>
              <a:gd name="connsiteX0" fmla="*/ 770183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770183 w 1688123"/>
              <a:gd name="connsiteY4" fmla="*/ 1816 h 4338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23" h="4338945">
                <a:moveTo>
                  <a:pt x="770183" y="1816"/>
                </a:moveTo>
                <a:lnTo>
                  <a:pt x="892938" y="0"/>
                </a:lnTo>
                <a:lnTo>
                  <a:pt x="1688123" y="4338945"/>
                </a:lnTo>
                <a:lnTo>
                  <a:pt x="0" y="4338945"/>
                </a:lnTo>
                <a:lnTo>
                  <a:pt x="770183" y="1816"/>
                </a:lnTo>
                <a:close/>
              </a:path>
            </a:pathLst>
          </a:custGeom>
          <a:gradFill flip="none" rotWithShape="1">
            <a:gsLst>
              <a:gs pos="4000">
                <a:srgbClr val="FFFF00">
                  <a:alpha val="0"/>
                </a:srgbClr>
              </a:gs>
              <a:gs pos="55000">
                <a:srgbClr val="FFFF00">
                  <a:alpha val="10000"/>
                </a:srgbClr>
              </a:gs>
              <a:gs pos="79000">
                <a:srgbClr val="FFFF00">
                  <a:alpha val="5000"/>
                </a:srgbClr>
              </a:gs>
              <a:gs pos="28000">
                <a:srgbClr val="FFFF00"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6176FE1-7600-6EFD-F77D-0AE891FF06B8}"/>
              </a:ext>
            </a:extLst>
          </p:cNvPr>
          <p:cNvSpPr/>
          <p:nvPr/>
        </p:nvSpPr>
        <p:spPr>
          <a:xfrm>
            <a:off x="5517813" y="-1765988"/>
            <a:ext cx="2970034" cy="9265519"/>
          </a:xfrm>
          <a:custGeom>
            <a:avLst/>
            <a:gdLst>
              <a:gd name="connsiteX0" fmla="*/ 0 w 1688123"/>
              <a:gd name="connsiteY0" fmla="*/ 0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0 w 1688123"/>
              <a:gd name="connsiteY4" fmla="*/ 0 h 4457700"/>
              <a:gd name="connsiteX0" fmla="*/ 529071 w 1688123"/>
              <a:gd name="connsiteY0" fmla="*/ 120571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529071 w 1688123"/>
              <a:gd name="connsiteY4" fmla="*/ 120571 h 4457700"/>
              <a:gd name="connsiteX0" fmla="*/ 529071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529071 w 1688123"/>
              <a:gd name="connsiteY4" fmla="*/ 1816 h 4338945"/>
              <a:gd name="connsiteX0" fmla="*/ 764826 w 1688123"/>
              <a:gd name="connsiteY0" fmla="*/ 6957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764826 w 1688123"/>
              <a:gd name="connsiteY4" fmla="*/ 6957 h 4338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23" h="4338945">
                <a:moveTo>
                  <a:pt x="764826" y="6957"/>
                </a:moveTo>
                <a:lnTo>
                  <a:pt x="892938" y="0"/>
                </a:lnTo>
                <a:lnTo>
                  <a:pt x="1688123" y="4338945"/>
                </a:lnTo>
                <a:lnTo>
                  <a:pt x="0" y="4338945"/>
                </a:lnTo>
                <a:lnTo>
                  <a:pt x="764826" y="6957"/>
                </a:lnTo>
                <a:close/>
              </a:path>
            </a:pathLst>
          </a:custGeom>
          <a:gradFill flip="none" rotWithShape="1">
            <a:gsLst>
              <a:gs pos="4000">
                <a:srgbClr val="FFFF00">
                  <a:alpha val="0"/>
                </a:srgbClr>
              </a:gs>
              <a:gs pos="55000">
                <a:srgbClr val="FFFF00">
                  <a:alpha val="10000"/>
                </a:srgbClr>
              </a:gs>
              <a:gs pos="79000">
                <a:srgbClr val="FFFF00">
                  <a:alpha val="5000"/>
                </a:srgbClr>
              </a:gs>
              <a:gs pos="28000">
                <a:srgbClr val="FFFF00"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59CEDDE-4B76-108A-2E81-6630DAB26018}"/>
              </a:ext>
            </a:extLst>
          </p:cNvPr>
          <p:cNvSpPr/>
          <p:nvPr/>
        </p:nvSpPr>
        <p:spPr>
          <a:xfrm rot="20865325">
            <a:off x="8468029" y="-2037273"/>
            <a:ext cx="2970034" cy="9265519"/>
          </a:xfrm>
          <a:custGeom>
            <a:avLst/>
            <a:gdLst>
              <a:gd name="connsiteX0" fmla="*/ 0 w 1688123"/>
              <a:gd name="connsiteY0" fmla="*/ 0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0 w 1688123"/>
              <a:gd name="connsiteY4" fmla="*/ 0 h 4457700"/>
              <a:gd name="connsiteX0" fmla="*/ 529071 w 1688123"/>
              <a:gd name="connsiteY0" fmla="*/ 120571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529071 w 1688123"/>
              <a:gd name="connsiteY4" fmla="*/ 120571 h 4457700"/>
              <a:gd name="connsiteX0" fmla="*/ 529071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529071 w 1688123"/>
              <a:gd name="connsiteY4" fmla="*/ 1816 h 4338945"/>
              <a:gd name="connsiteX0" fmla="*/ 819779 w 1688123"/>
              <a:gd name="connsiteY0" fmla="*/ 2552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819779 w 1688123"/>
              <a:gd name="connsiteY4" fmla="*/ 25526 h 4338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23" h="4338945">
                <a:moveTo>
                  <a:pt x="819779" y="25526"/>
                </a:moveTo>
                <a:lnTo>
                  <a:pt x="892938" y="0"/>
                </a:lnTo>
                <a:lnTo>
                  <a:pt x="1688123" y="4338945"/>
                </a:lnTo>
                <a:lnTo>
                  <a:pt x="0" y="4338945"/>
                </a:lnTo>
                <a:lnTo>
                  <a:pt x="819779" y="25526"/>
                </a:lnTo>
                <a:close/>
              </a:path>
            </a:pathLst>
          </a:custGeom>
          <a:gradFill flip="none" rotWithShape="1">
            <a:gsLst>
              <a:gs pos="4000">
                <a:srgbClr val="FFFF00">
                  <a:alpha val="0"/>
                </a:srgbClr>
              </a:gs>
              <a:gs pos="55000">
                <a:srgbClr val="FFFF00">
                  <a:alpha val="10000"/>
                </a:srgbClr>
              </a:gs>
              <a:gs pos="79000">
                <a:srgbClr val="FFFF00">
                  <a:alpha val="5000"/>
                </a:srgbClr>
              </a:gs>
              <a:gs pos="28000">
                <a:srgbClr val="FFFF00"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9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4D2E24F8-F576-02F3-FE40-4559386AA4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782026" y="-355022"/>
            <a:ext cx="3578227" cy="7797221"/>
          </a:xfrm>
          <a:prstGeom prst="rect">
            <a:avLst/>
          </a:prstGeom>
          <a:effectLst>
            <a:outerShdw blurRad="50800" dist="279400" dir="396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D5EFE6AB-9EEB-5629-AE7A-34A1F2CADF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9715078" y="-469612"/>
            <a:ext cx="3578227" cy="7797221"/>
          </a:xfrm>
          <a:prstGeom prst="rect">
            <a:avLst/>
          </a:prstGeom>
          <a:effectLst>
            <a:outerShdw blurRad="50800" dist="279400" dir="5640000" sx="103000" sy="103000" algn="br" rotWithShape="0">
              <a:prstClr val="black">
                <a:alpha val="40000"/>
              </a:prstClr>
            </a:outerShdw>
          </a:effec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EB4C864-C95D-70B6-B56C-933EC57E1556}"/>
              </a:ext>
            </a:extLst>
          </p:cNvPr>
          <p:cNvSpPr/>
          <p:nvPr/>
        </p:nvSpPr>
        <p:spPr>
          <a:xfrm>
            <a:off x="3302716" y="868077"/>
            <a:ext cx="5351021" cy="5351021"/>
          </a:xfrm>
          <a:prstGeom prst="ellipse">
            <a:avLst/>
          </a:prstGeom>
          <a:solidFill>
            <a:schemeClr val="tx1">
              <a:lumMod val="95000"/>
              <a:lumOff val="5000"/>
              <a:alpha val="1000"/>
            </a:schemeClr>
          </a:solidFill>
          <a:ln>
            <a:noFill/>
          </a:ln>
          <a:effectLst>
            <a:glow rad="1079500">
              <a:schemeClr val="accent1">
                <a:lumMod val="20000"/>
                <a:lumOff val="80000"/>
                <a:alpha val="2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Picture 12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B57184C1-ECE5-D28D-001F-839F6AC004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3041305" y="-805429"/>
            <a:ext cx="16551275" cy="1755061"/>
          </a:xfrm>
          <a:prstGeom prst="rect">
            <a:avLst/>
          </a:prstGeom>
        </p:spPr>
      </p:pic>
      <p:pic>
        <p:nvPicPr>
          <p:cNvPr id="15" name="Picture 14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3D014D2A-AC58-1E8E-A37D-7BEA0FCBD2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822135" y="-359414"/>
            <a:ext cx="3578227" cy="7797221"/>
          </a:xfrm>
          <a:prstGeom prst="rect">
            <a:avLst/>
          </a:prstGeom>
          <a:effectLst>
            <a:outerShdw blurRad="50800" dist="279400" dir="396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24F8F66F-5ACE-D0B1-A975-88A8FDDC0F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9674969" y="-474004"/>
            <a:ext cx="3578227" cy="7797221"/>
          </a:xfrm>
          <a:prstGeom prst="rect">
            <a:avLst/>
          </a:prstGeom>
          <a:effectLst>
            <a:outerShdw blurRad="50800" dist="279400" dir="564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27F7FAC5-DE4C-24FA-22D2-DEAD415272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2358531" y="-490300"/>
            <a:ext cx="16551275" cy="1755061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BAE382E1-5FAC-76F9-995C-A2078B252233}"/>
              </a:ext>
            </a:extLst>
          </p:cNvPr>
          <p:cNvSpPr txBox="1">
            <a:spLocks/>
          </p:cNvSpPr>
          <p:nvPr/>
        </p:nvSpPr>
        <p:spPr>
          <a:xfrm>
            <a:off x="614814" y="3338161"/>
            <a:ext cx="11190972" cy="12480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kern="1200">
                <a:solidFill>
                  <a:srgbClr val="D6D5C9"/>
                </a:solidFill>
                <a:latin typeface="Heading Now Trial 55 Medium" panose="00000600000000000000" pitchFamily="2" charset="0"/>
                <a:ea typeface="+mj-ea"/>
                <a:cs typeface="+mj-cs"/>
              </a:defRPr>
            </a:lvl1pPr>
          </a:lstStyle>
          <a:p>
            <a:r>
              <a:rPr lang="en-US" sz="8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 CHAT NOIR</a:t>
            </a: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6188D85F-91D1-CC0C-921D-523F8C0BCFF4}"/>
              </a:ext>
            </a:extLst>
          </p:cNvPr>
          <p:cNvSpPr txBox="1">
            <a:spLocks/>
          </p:cNvSpPr>
          <p:nvPr/>
        </p:nvSpPr>
        <p:spPr>
          <a:xfrm>
            <a:off x="652914" y="3319111"/>
            <a:ext cx="11190972" cy="12480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kern="1200">
                <a:solidFill>
                  <a:srgbClr val="D6D5C9"/>
                </a:solidFill>
                <a:latin typeface="Heading Now Trial 55 Medium" panose="00000600000000000000" pitchFamily="2" charset="0"/>
                <a:ea typeface="+mj-ea"/>
                <a:cs typeface="+mj-cs"/>
              </a:defRPr>
            </a:lvl1pPr>
          </a:lstStyle>
          <a:p>
            <a:r>
              <a:rPr lang="en-US" sz="8000" dirty="0"/>
              <a:t>LE CHAT </a:t>
            </a:r>
            <a:r>
              <a:rPr lang="en-US" sz="8000" dirty="0">
                <a:effectLst>
                  <a:outerShdw blurRad="50800" dist="38100" dir="10800000" algn="r" rotWithShape="0">
                    <a:prstClr val="black">
                      <a:alpha val="46000"/>
                    </a:prstClr>
                  </a:outerShdw>
                </a:effectLst>
              </a:rPr>
              <a:t>NOIR</a:t>
            </a:r>
          </a:p>
        </p:txBody>
      </p:sp>
      <p:sp>
        <p:nvSpPr>
          <p:cNvPr id="19" name="Sous-titre 2">
            <a:extLst>
              <a:ext uri="{FF2B5EF4-FFF2-40B4-BE49-F238E27FC236}">
                <a16:creationId xmlns:a16="http://schemas.microsoft.com/office/drawing/2014/main" id="{3D43638F-856A-E5D1-E516-375EF82CDEBA}"/>
              </a:ext>
            </a:extLst>
          </p:cNvPr>
          <p:cNvSpPr txBox="1">
            <a:spLocks/>
          </p:cNvSpPr>
          <p:nvPr/>
        </p:nvSpPr>
        <p:spPr>
          <a:xfrm>
            <a:off x="652914" y="2589781"/>
            <a:ext cx="11190972" cy="7293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B9BAA3"/>
                </a:solidFill>
                <a:latin typeface="Montserrat Light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Game Play Features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38839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96AD2-25AB-2F22-EBF1-F8CDB981F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0EA4E90-FF1C-178E-0D60-92AC78318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10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A53054C-CB11-8995-4A74-87FB16759BD4}"/>
              </a:ext>
            </a:extLst>
          </p:cNvPr>
          <p:cNvGrpSpPr/>
          <p:nvPr/>
        </p:nvGrpSpPr>
        <p:grpSpPr>
          <a:xfrm>
            <a:off x="1436356" y="3093081"/>
            <a:ext cx="9319288" cy="1293720"/>
            <a:chOff x="205712" y="2857592"/>
            <a:chExt cx="11696698" cy="1176110"/>
          </a:xfrm>
        </p:grpSpPr>
        <p:sp>
          <p:nvSpPr>
            <p:cNvPr id="31" name="Rectangle : avec coin rogné 30">
              <a:extLst>
                <a:ext uri="{FF2B5EF4-FFF2-40B4-BE49-F238E27FC236}">
                  <a16:creationId xmlns:a16="http://schemas.microsoft.com/office/drawing/2014/main" id="{D916631A-CDCF-CE4D-13DA-9C772F83E32C}"/>
                </a:ext>
              </a:extLst>
            </p:cNvPr>
            <p:cNvSpPr/>
            <p:nvPr/>
          </p:nvSpPr>
          <p:spPr>
            <a:xfrm>
              <a:off x="295747" y="2952673"/>
              <a:ext cx="2201176" cy="979598"/>
            </a:xfrm>
            <a:prstGeom prst="snip1Rect">
              <a:avLst>
                <a:gd name="adj" fmla="val 21828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41BDF40-9735-ADFB-2440-C36DED6E7514}"/>
                </a:ext>
              </a:extLst>
            </p:cNvPr>
            <p:cNvSpPr/>
            <p:nvPr/>
          </p:nvSpPr>
          <p:spPr>
            <a:xfrm>
              <a:off x="205712" y="2857592"/>
              <a:ext cx="2381248" cy="1169760"/>
            </a:xfrm>
            <a:prstGeom prst="rect">
              <a:avLst/>
            </a:prstGeom>
            <a:noFill/>
            <a:ln w="85725" cmpd="dbl">
              <a:solidFill>
                <a:srgbClr val="B9BAA3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F7CBA004-5FCC-15F3-1047-FFB1588761D3}"/>
                </a:ext>
              </a:extLst>
            </p:cNvPr>
            <p:cNvSpPr txBox="1"/>
            <p:nvPr/>
          </p:nvSpPr>
          <p:spPr>
            <a:xfrm>
              <a:off x="360431" y="3107893"/>
              <a:ext cx="2058598" cy="642211"/>
            </a:xfrm>
            <a:prstGeom prst="rect">
              <a:avLst/>
            </a:prstGeom>
            <a:noFill/>
          </p:spPr>
          <p:txBody>
            <a:bodyPr wrap="square" tIns="90000" bIns="0" rtlCol="0" anchor="ctr">
              <a:spAutoFit/>
            </a:bodyPr>
            <a:lstStyle/>
            <a:p>
              <a:r>
                <a:rPr lang="en-US" sz="2000" dirty="0">
                  <a:solidFill>
                    <a:srgbClr val="D6D5C9"/>
                  </a:solidFill>
                  <a:latin typeface="Futura Hv BT" panose="020B0702020204020204" pitchFamily="34" charset="0"/>
                </a:rPr>
                <a:t>EXPLORE</a:t>
              </a:r>
            </a:p>
            <a:p>
              <a:r>
                <a:rPr lang="en-US" sz="2000" dirty="0">
                  <a:solidFill>
                    <a:srgbClr val="D6D5C9"/>
                  </a:solidFill>
                  <a:latin typeface="Midspicy" panose="02000500000000000000" pitchFamily="2" charset="0"/>
                </a:rPr>
                <a:t>SOURCE</a:t>
              </a:r>
              <a:endParaRPr lang="en-US" sz="2800" dirty="0">
                <a:solidFill>
                  <a:srgbClr val="D6D5C9"/>
                </a:solidFill>
                <a:latin typeface="Midspicy" panose="02000500000000000000" pitchFamily="2" charset="0"/>
              </a:endParaRPr>
            </a:p>
          </p:txBody>
        </p:sp>
        <p:sp>
          <p:nvSpPr>
            <p:cNvPr id="45" name="Rectangle : avec coin rogné 44">
              <a:extLst>
                <a:ext uri="{FF2B5EF4-FFF2-40B4-BE49-F238E27FC236}">
                  <a16:creationId xmlns:a16="http://schemas.microsoft.com/office/drawing/2014/main" id="{366A673F-6F3E-7389-315E-7B89D1DBC3EC}"/>
                </a:ext>
              </a:extLst>
            </p:cNvPr>
            <p:cNvSpPr/>
            <p:nvPr/>
          </p:nvSpPr>
          <p:spPr>
            <a:xfrm>
              <a:off x="3458047" y="2952673"/>
              <a:ext cx="2201176" cy="979598"/>
            </a:xfrm>
            <a:prstGeom prst="snip1Rect">
              <a:avLst>
                <a:gd name="adj" fmla="val 21828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A3BB5DA-2BDC-21DE-F171-87412A20ED9D}"/>
                </a:ext>
              </a:extLst>
            </p:cNvPr>
            <p:cNvSpPr/>
            <p:nvPr/>
          </p:nvSpPr>
          <p:spPr>
            <a:xfrm>
              <a:off x="3368012" y="2857592"/>
              <a:ext cx="2381248" cy="1169760"/>
            </a:xfrm>
            <a:prstGeom prst="rect">
              <a:avLst/>
            </a:prstGeom>
            <a:noFill/>
            <a:ln w="85725" cmpd="dbl">
              <a:solidFill>
                <a:srgbClr val="B9BAA3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73FD93C0-00F1-96E1-FDAD-67593CE3E78C}"/>
                </a:ext>
              </a:extLst>
            </p:cNvPr>
            <p:cNvSpPr txBox="1"/>
            <p:nvPr/>
          </p:nvSpPr>
          <p:spPr>
            <a:xfrm>
              <a:off x="3522731" y="3107892"/>
              <a:ext cx="2058598" cy="642211"/>
            </a:xfrm>
            <a:prstGeom prst="rect">
              <a:avLst/>
            </a:prstGeom>
            <a:noFill/>
          </p:spPr>
          <p:txBody>
            <a:bodyPr wrap="square" tIns="90000" bIns="0" rtlCol="0" anchor="ctr">
              <a:spAutoFit/>
            </a:bodyPr>
            <a:lstStyle/>
            <a:p>
              <a:r>
                <a:rPr lang="en-US" sz="2000" dirty="0">
                  <a:solidFill>
                    <a:srgbClr val="D6D5C9"/>
                  </a:solidFill>
                  <a:latin typeface="Futura Hv BT" panose="020B0702020204020204" pitchFamily="34" charset="0"/>
                </a:rPr>
                <a:t>OBSERV</a:t>
              </a:r>
            </a:p>
            <a:p>
              <a:r>
                <a:rPr lang="en-US" sz="2000" dirty="0">
                  <a:solidFill>
                    <a:srgbClr val="D6D5C9"/>
                  </a:solidFill>
                  <a:latin typeface="Midspicy" panose="02000500000000000000" pitchFamily="2" charset="0"/>
                </a:rPr>
                <a:t>SOURCE</a:t>
              </a:r>
              <a:endParaRPr lang="en-US" sz="2800" dirty="0">
                <a:solidFill>
                  <a:srgbClr val="D6D5C9"/>
                </a:solidFill>
                <a:latin typeface="Midspicy" panose="02000500000000000000" pitchFamily="2" charset="0"/>
              </a:endParaRPr>
            </a:p>
          </p:txBody>
        </p:sp>
        <p:sp>
          <p:nvSpPr>
            <p:cNvPr id="48" name="Rectangle : avec coin rogné 47">
              <a:extLst>
                <a:ext uri="{FF2B5EF4-FFF2-40B4-BE49-F238E27FC236}">
                  <a16:creationId xmlns:a16="http://schemas.microsoft.com/office/drawing/2014/main" id="{98886153-07E8-9F88-44E6-373187E1D5A4}"/>
                </a:ext>
              </a:extLst>
            </p:cNvPr>
            <p:cNvSpPr/>
            <p:nvPr/>
          </p:nvSpPr>
          <p:spPr>
            <a:xfrm>
              <a:off x="6448897" y="2952673"/>
              <a:ext cx="2201176" cy="979598"/>
            </a:xfrm>
            <a:prstGeom prst="snip1Rect">
              <a:avLst>
                <a:gd name="adj" fmla="val 21828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147CA38-1AA9-20CB-4EBD-622C082A0C42}"/>
                </a:ext>
              </a:extLst>
            </p:cNvPr>
            <p:cNvSpPr/>
            <p:nvPr/>
          </p:nvSpPr>
          <p:spPr>
            <a:xfrm>
              <a:off x="6358862" y="2857592"/>
              <a:ext cx="2381248" cy="1169760"/>
            </a:xfrm>
            <a:prstGeom prst="rect">
              <a:avLst/>
            </a:prstGeom>
            <a:noFill/>
            <a:ln w="85725" cmpd="dbl">
              <a:solidFill>
                <a:srgbClr val="B9BAA3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E1CFD865-46BA-3B00-347C-7F8A659F7F00}"/>
                </a:ext>
              </a:extLst>
            </p:cNvPr>
            <p:cNvSpPr txBox="1"/>
            <p:nvPr/>
          </p:nvSpPr>
          <p:spPr>
            <a:xfrm>
              <a:off x="6513581" y="3107892"/>
              <a:ext cx="2058598" cy="642211"/>
            </a:xfrm>
            <a:prstGeom prst="rect">
              <a:avLst/>
            </a:prstGeom>
            <a:noFill/>
          </p:spPr>
          <p:txBody>
            <a:bodyPr wrap="square" tIns="90000" bIns="0" rtlCol="0" anchor="ctr">
              <a:spAutoFit/>
            </a:bodyPr>
            <a:lstStyle/>
            <a:p>
              <a:r>
                <a:rPr lang="en-US" sz="2000" dirty="0">
                  <a:solidFill>
                    <a:srgbClr val="D6D5C9"/>
                  </a:solidFill>
                  <a:latin typeface="Futura Hv BT" panose="020B0702020204020204" pitchFamily="34" charset="0"/>
                </a:rPr>
                <a:t>WALK</a:t>
              </a:r>
            </a:p>
            <a:p>
              <a:r>
                <a:rPr lang="en-US" sz="2000" dirty="0">
                  <a:solidFill>
                    <a:srgbClr val="D6D5C9"/>
                  </a:solidFill>
                  <a:latin typeface="Midspicy" panose="02000500000000000000" pitchFamily="2" charset="0"/>
                </a:rPr>
                <a:t>CONVERTER</a:t>
              </a:r>
              <a:endParaRPr lang="en-US" sz="2400" dirty="0">
                <a:solidFill>
                  <a:srgbClr val="D6D5C9"/>
                </a:solidFill>
                <a:latin typeface="Midspicy" panose="02000500000000000000" pitchFamily="2" charset="0"/>
              </a:endParaRPr>
            </a:p>
          </p:txBody>
        </p:sp>
        <p:sp>
          <p:nvSpPr>
            <p:cNvPr id="51" name="Rectangle : avec coin rogné 50">
              <a:extLst>
                <a:ext uri="{FF2B5EF4-FFF2-40B4-BE49-F238E27FC236}">
                  <a16:creationId xmlns:a16="http://schemas.microsoft.com/office/drawing/2014/main" id="{4D45B0FB-B934-E2BA-2A09-8C1431A49637}"/>
                </a:ext>
              </a:extLst>
            </p:cNvPr>
            <p:cNvSpPr/>
            <p:nvPr/>
          </p:nvSpPr>
          <p:spPr>
            <a:xfrm>
              <a:off x="9611197" y="2952673"/>
              <a:ext cx="2201176" cy="979598"/>
            </a:xfrm>
            <a:prstGeom prst="snip1Rect">
              <a:avLst>
                <a:gd name="adj" fmla="val 21828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9D75713-6319-E85C-BDFB-FB8420649AE1}"/>
                </a:ext>
              </a:extLst>
            </p:cNvPr>
            <p:cNvSpPr/>
            <p:nvPr/>
          </p:nvSpPr>
          <p:spPr>
            <a:xfrm>
              <a:off x="9521162" y="2857592"/>
              <a:ext cx="2381248" cy="1169760"/>
            </a:xfrm>
            <a:prstGeom prst="rect">
              <a:avLst/>
            </a:prstGeom>
            <a:noFill/>
            <a:ln w="85725" cmpd="dbl">
              <a:solidFill>
                <a:srgbClr val="B9BAA3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E2C9C016-A131-7552-F3D0-F0613A4815A2}"/>
                </a:ext>
              </a:extLst>
            </p:cNvPr>
            <p:cNvSpPr txBox="1"/>
            <p:nvPr/>
          </p:nvSpPr>
          <p:spPr>
            <a:xfrm>
              <a:off x="9675881" y="2940015"/>
              <a:ext cx="2136492" cy="977968"/>
            </a:xfrm>
            <a:prstGeom prst="rect">
              <a:avLst/>
            </a:prstGeom>
            <a:noFill/>
          </p:spPr>
          <p:txBody>
            <a:bodyPr wrap="square" tIns="90000" bIns="0" rtlCol="0" anchor="ctr">
              <a:spAutoFit/>
            </a:bodyPr>
            <a:lstStyle/>
            <a:p>
              <a:r>
                <a:rPr lang="en-US" sz="2000" dirty="0">
                  <a:solidFill>
                    <a:srgbClr val="D6D5C9"/>
                  </a:solidFill>
                  <a:latin typeface="Futura Hv BT" panose="020B0702020204020204" pitchFamily="34" charset="0"/>
                </a:rPr>
                <a:t>LOOK</a:t>
              </a:r>
              <a:r>
                <a:rPr lang="en-US" sz="2400" dirty="0">
                  <a:solidFill>
                    <a:srgbClr val="D6D5C9"/>
                  </a:solidFill>
                  <a:latin typeface="Midspicy" panose="02000500000000000000" pitchFamily="2" charset="0"/>
                </a:rPr>
                <a:t> </a:t>
              </a:r>
              <a:r>
                <a:rPr lang="en-US" sz="2000" dirty="0">
                  <a:solidFill>
                    <a:srgbClr val="D6D5C9"/>
                  </a:solidFill>
                  <a:latin typeface="Futura Hv BT" panose="020B0702020204020204" pitchFamily="34" charset="0"/>
                </a:rPr>
                <a:t>AROUND</a:t>
              </a:r>
            </a:p>
            <a:p>
              <a:r>
                <a:rPr lang="en-US" dirty="0">
                  <a:solidFill>
                    <a:srgbClr val="D6D5C9"/>
                  </a:solidFill>
                  <a:latin typeface="Futura Lt BT" panose="020B0402020204020303" pitchFamily="34" charset="0"/>
                </a:rPr>
                <a:t>SOURCE</a:t>
              </a:r>
              <a:endParaRPr lang="en-US" sz="2400" dirty="0">
                <a:solidFill>
                  <a:srgbClr val="D6D5C9"/>
                </a:solidFill>
                <a:latin typeface="Futura Lt BT" panose="020B0402020204020303" pitchFamily="34" charset="0"/>
              </a:endParaRPr>
            </a:p>
          </p:txBody>
        </p:sp>
        <p:cxnSp>
          <p:nvCxnSpPr>
            <p:cNvPr id="55" name="Connecteur droit avec flèche 54">
              <a:extLst>
                <a:ext uri="{FF2B5EF4-FFF2-40B4-BE49-F238E27FC236}">
                  <a16:creationId xmlns:a16="http://schemas.microsoft.com/office/drawing/2014/main" id="{277C0478-53BD-AEB8-7B7B-811962A112FC}"/>
                </a:ext>
              </a:extLst>
            </p:cNvPr>
            <p:cNvCxnSpPr>
              <a:stCxn id="33" idx="3"/>
              <a:endCxn id="46" idx="1"/>
            </p:cNvCxnSpPr>
            <p:nvPr/>
          </p:nvCxnSpPr>
          <p:spPr>
            <a:xfrm>
              <a:off x="2586960" y="3442472"/>
              <a:ext cx="781052" cy="0"/>
            </a:xfrm>
            <a:prstGeom prst="straightConnector1">
              <a:avLst/>
            </a:prstGeom>
            <a:ln w="31750" cmpd="sng">
              <a:solidFill>
                <a:srgbClr val="B9BAA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>
              <a:extLst>
                <a:ext uri="{FF2B5EF4-FFF2-40B4-BE49-F238E27FC236}">
                  <a16:creationId xmlns:a16="http://schemas.microsoft.com/office/drawing/2014/main" id="{BB566051-966A-4C31-34A5-580194E64FE0}"/>
                </a:ext>
              </a:extLst>
            </p:cNvPr>
            <p:cNvCxnSpPr>
              <a:stCxn id="46" idx="3"/>
              <a:endCxn id="49" idx="1"/>
            </p:cNvCxnSpPr>
            <p:nvPr/>
          </p:nvCxnSpPr>
          <p:spPr>
            <a:xfrm>
              <a:off x="5749260" y="3442472"/>
              <a:ext cx="609602" cy="0"/>
            </a:xfrm>
            <a:prstGeom prst="straightConnector1">
              <a:avLst/>
            </a:prstGeom>
            <a:ln w="31750" cmpd="sng">
              <a:solidFill>
                <a:srgbClr val="B9BAA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avec flèche 58">
              <a:extLst>
                <a:ext uri="{FF2B5EF4-FFF2-40B4-BE49-F238E27FC236}">
                  <a16:creationId xmlns:a16="http://schemas.microsoft.com/office/drawing/2014/main" id="{3E8F7FB3-574B-92FB-0A9B-5489E36004B2}"/>
                </a:ext>
              </a:extLst>
            </p:cNvPr>
            <p:cNvCxnSpPr>
              <a:stCxn id="49" idx="3"/>
              <a:endCxn id="52" idx="1"/>
            </p:cNvCxnSpPr>
            <p:nvPr/>
          </p:nvCxnSpPr>
          <p:spPr>
            <a:xfrm>
              <a:off x="8740110" y="3442472"/>
              <a:ext cx="781052" cy="0"/>
            </a:xfrm>
            <a:prstGeom prst="straightConnector1">
              <a:avLst/>
            </a:prstGeom>
            <a:ln w="31750" cmpd="sng">
              <a:solidFill>
                <a:srgbClr val="B9BAA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 : en angle 60">
              <a:extLst>
                <a:ext uri="{FF2B5EF4-FFF2-40B4-BE49-F238E27FC236}">
                  <a16:creationId xmlns:a16="http://schemas.microsoft.com/office/drawing/2014/main" id="{B0DC5BDC-C93E-3509-5745-48250610A750}"/>
                </a:ext>
              </a:extLst>
            </p:cNvPr>
            <p:cNvCxnSpPr>
              <a:cxnSpLocks/>
              <a:stCxn id="52" idx="2"/>
              <a:endCxn id="33" idx="2"/>
            </p:cNvCxnSpPr>
            <p:nvPr/>
          </p:nvCxnSpPr>
          <p:spPr>
            <a:xfrm rot="5400000">
              <a:off x="6054061" y="-630373"/>
              <a:ext cx="12700" cy="9315450"/>
            </a:xfrm>
            <a:prstGeom prst="bentConnector3">
              <a:avLst>
                <a:gd name="adj1" fmla="val 4200000"/>
              </a:avLst>
            </a:prstGeom>
            <a:ln w="31750" cmpd="sng">
              <a:solidFill>
                <a:srgbClr val="B9BAA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55A5C7FF-EBFF-B86B-71B8-D2E32CC8C9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6284329" y="-469612"/>
            <a:ext cx="3578227" cy="7797221"/>
          </a:xfrm>
          <a:prstGeom prst="rect">
            <a:avLst/>
          </a:prstGeom>
          <a:effectLst>
            <a:outerShdw blurRad="50800" dist="279400" dir="396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1538800B-824F-5406-94F2-899D87FE02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5908336" y="-456139"/>
            <a:ext cx="3578227" cy="7797221"/>
          </a:xfrm>
          <a:prstGeom prst="rect">
            <a:avLst/>
          </a:prstGeom>
          <a:effectLst>
            <a:outerShdw blurRad="50800" dist="279400" dir="5640000" sx="103000" sy="103000" algn="br" rotWithShape="0">
              <a:prstClr val="black">
                <a:alpha val="40000"/>
              </a:prstClr>
            </a:outerShdw>
          </a:effectLst>
        </p:spPr>
      </p:pic>
      <p:sp>
        <p:nvSpPr>
          <p:cNvPr id="8" name="Titre 5">
            <a:extLst>
              <a:ext uri="{FF2B5EF4-FFF2-40B4-BE49-F238E27FC236}">
                <a16:creationId xmlns:a16="http://schemas.microsoft.com/office/drawing/2014/main" id="{0D00E2A3-EAC3-BB4D-6A8E-180AFF911FEA}"/>
              </a:ext>
            </a:extLst>
          </p:cNvPr>
          <p:cNvSpPr txBox="1">
            <a:spLocks/>
          </p:cNvSpPr>
          <p:nvPr/>
        </p:nvSpPr>
        <p:spPr>
          <a:xfrm>
            <a:off x="1201861" y="1052632"/>
            <a:ext cx="11655392" cy="1293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D6D5C9"/>
                </a:solidFill>
                <a:latin typeface="Heading Now Trial 55 Medium" panose="00000600000000000000" pitchFamily="2" charset="0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Futura Hv BT" panose="020B0702020204020204" pitchFamily="34" charset="0"/>
              </a:rPr>
              <a:t>GAME LOOP</a:t>
            </a:r>
            <a:br>
              <a:rPr lang="en-US" dirty="0"/>
            </a:br>
            <a:r>
              <a:rPr lang="en-US" sz="3600" dirty="0">
                <a:latin typeface="Futura Lt BT" panose="020B0402020204020303" pitchFamily="34" charset="0"/>
              </a:rPr>
              <a:t>EXPLORE</a:t>
            </a:r>
            <a:endParaRPr lang="en-US" dirty="0">
              <a:latin typeface="Futura Lt BT" panose="020B0402020204020303" pitchFamily="34" charset="0"/>
            </a:endParaRPr>
          </a:p>
        </p:txBody>
      </p:sp>
      <p:pic>
        <p:nvPicPr>
          <p:cNvPr id="12" name="Picture 11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CB0836F9-C1E8-F9B9-9C45-D5866C97BE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1981190" y="-429095"/>
            <a:ext cx="3578227" cy="7797221"/>
          </a:xfrm>
          <a:prstGeom prst="rect">
            <a:avLst/>
          </a:prstGeom>
          <a:effectLst>
            <a:outerShdw blurRad="50800" dist="279400" dir="396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0DE06A60-3C14-7B8C-E5E4-9DB55309FD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0402886" y="-469611"/>
            <a:ext cx="3578227" cy="7797221"/>
          </a:xfrm>
          <a:prstGeom prst="rect">
            <a:avLst/>
          </a:prstGeom>
          <a:effectLst>
            <a:outerShdw blurRad="50800" dist="279400" dir="564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9F72618A-46C6-BB2B-D10A-12AE872651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2179638" y="-576146"/>
            <a:ext cx="16551275" cy="175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41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96AD2-25AB-2F22-EBF1-F8CDB981F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0EA4E90-FF1C-178E-0D60-92AC78318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11</a:t>
            </a:fld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EEE0431-C178-B23D-A1A3-0E950A0392EE}"/>
              </a:ext>
            </a:extLst>
          </p:cNvPr>
          <p:cNvGrpSpPr/>
          <p:nvPr/>
        </p:nvGrpSpPr>
        <p:grpSpPr>
          <a:xfrm>
            <a:off x="2213764" y="3029105"/>
            <a:ext cx="7764471" cy="2549029"/>
            <a:chOff x="2116129" y="2933700"/>
            <a:chExt cx="7959741" cy="2625229"/>
          </a:xfrm>
        </p:grpSpPr>
        <p:sp>
          <p:nvSpPr>
            <p:cNvPr id="2" name="Rectangle : avec coin rogné 1">
              <a:extLst>
                <a:ext uri="{FF2B5EF4-FFF2-40B4-BE49-F238E27FC236}">
                  <a16:creationId xmlns:a16="http://schemas.microsoft.com/office/drawing/2014/main" id="{BF203B18-2305-8B60-3C91-D61A7963C437}"/>
                </a:ext>
              </a:extLst>
            </p:cNvPr>
            <p:cNvSpPr/>
            <p:nvPr/>
          </p:nvSpPr>
          <p:spPr>
            <a:xfrm>
              <a:off x="2179560" y="3019957"/>
              <a:ext cx="1550759" cy="833047"/>
            </a:xfrm>
            <a:prstGeom prst="snip1Rect">
              <a:avLst>
                <a:gd name="adj" fmla="val 21828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E6518D4-A1D7-500F-A711-29BEE9AA241B}"/>
                </a:ext>
              </a:extLst>
            </p:cNvPr>
            <p:cNvSpPr/>
            <p:nvPr/>
          </p:nvSpPr>
          <p:spPr>
            <a:xfrm>
              <a:off x="2116129" y="2939100"/>
              <a:ext cx="1677623" cy="994760"/>
            </a:xfrm>
            <a:prstGeom prst="rect">
              <a:avLst/>
            </a:prstGeom>
            <a:noFill/>
            <a:ln w="85725" cmpd="dbl">
              <a:solidFill>
                <a:srgbClr val="B9BAA3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44AAE3C4-35E1-9E9C-E410-8D4C00D0FCA2}"/>
                </a:ext>
              </a:extLst>
            </p:cNvPr>
            <p:cNvSpPr txBox="1"/>
            <p:nvPr/>
          </p:nvSpPr>
          <p:spPr>
            <a:xfrm>
              <a:off x="2225131" y="3080466"/>
              <a:ext cx="1450311" cy="689116"/>
            </a:xfrm>
            <a:prstGeom prst="rect">
              <a:avLst/>
            </a:prstGeom>
            <a:noFill/>
          </p:spPr>
          <p:txBody>
            <a:bodyPr wrap="square" tIns="90000" bIns="0" rtlCol="0" anchor="ctr">
              <a:spAutoFit/>
            </a:bodyPr>
            <a:lstStyle/>
            <a:p>
              <a:r>
                <a:rPr lang="en-US" sz="2400">
                  <a:solidFill>
                    <a:srgbClr val="D6D5C9"/>
                  </a:solidFill>
                  <a:latin typeface="Midspicy" panose="02000500000000000000" pitchFamily="2" charset="0"/>
                </a:rPr>
                <a:t>INTERACT</a:t>
              </a:r>
              <a:endParaRPr lang="en-US">
                <a:solidFill>
                  <a:srgbClr val="D6D5C9"/>
                </a:solidFill>
                <a:latin typeface="Midspicy" panose="02000500000000000000" pitchFamily="2" charset="0"/>
              </a:endParaRPr>
            </a:p>
            <a:p>
              <a:r>
                <a:rPr lang="en-US" sz="1400">
                  <a:solidFill>
                    <a:srgbClr val="D6D5C9"/>
                  </a:solidFill>
                  <a:latin typeface="Midspicy" panose="02000500000000000000" pitchFamily="2" charset="0"/>
                </a:rPr>
                <a:t>CONVERTER</a:t>
              </a:r>
              <a:endParaRPr lang="en-US" dirty="0">
                <a:solidFill>
                  <a:srgbClr val="D6D5C9"/>
                </a:solidFill>
                <a:latin typeface="Midspicy" panose="02000500000000000000" pitchFamily="2" charset="0"/>
              </a:endParaRPr>
            </a:p>
          </p:txBody>
        </p:sp>
        <p:sp>
          <p:nvSpPr>
            <p:cNvPr id="8" name="Rectangle : avec coin rogné 7">
              <a:extLst>
                <a:ext uri="{FF2B5EF4-FFF2-40B4-BE49-F238E27FC236}">
                  <a16:creationId xmlns:a16="http://schemas.microsoft.com/office/drawing/2014/main" id="{1CCBB3C7-E35B-BC8D-B9C8-6C1DAF1E4661}"/>
                </a:ext>
              </a:extLst>
            </p:cNvPr>
            <p:cNvSpPr/>
            <p:nvPr/>
          </p:nvSpPr>
          <p:spPr>
            <a:xfrm>
              <a:off x="4218717" y="3019957"/>
              <a:ext cx="1550759" cy="833047"/>
            </a:xfrm>
            <a:prstGeom prst="snip1Rect">
              <a:avLst>
                <a:gd name="adj" fmla="val 2182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7B97570-2AC5-7806-ECBE-BEDBD9FEFB34}"/>
                </a:ext>
              </a:extLst>
            </p:cNvPr>
            <p:cNvSpPr/>
            <p:nvPr/>
          </p:nvSpPr>
          <p:spPr>
            <a:xfrm>
              <a:off x="4155286" y="2939100"/>
              <a:ext cx="1677623" cy="994760"/>
            </a:xfrm>
            <a:prstGeom prst="rect">
              <a:avLst/>
            </a:prstGeom>
            <a:noFill/>
            <a:ln w="85725" cmpd="dbl">
              <a:solidFill>
                <a:srgbClr val="B9BAA3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E18D99F6-DC9F-5970-8E94-3BFA16043EF5}"/>
                </a:ext>
              </a:extLst>
            </p:cNvPr>
            <p:cNvSpPr txBox="1"/>
            <p:nvPr/>
          </p:nvSpPr>
          <p:spPr>
            <a:xfrm>
              <a:off x="4264287" y="3111854"/>
              <a:ext cx="1505188" cy="626335"/>
            </a:xfrm>
            <a:prstGeom prst="rect">
              <a:avLst/>
            </a:prstGeom>
            <a:noFill/>
          </p:spPr>
          <p:txBody>
            <a:bodyPr wrap="square" tIns="90000" bIns="0" rtlCol="0" anchor="ctr">
              <a:spAutoFit/>
            </a:bodyPr>
            <a:lstStyle/>
            <a:p>
              <a:r>
                <a:rPr lang="en-US" sz="2000">
                  <a:solidFill>
                    <a:srgbClr val="D6D5C9"/>
                  </a:solidFill>
                  <a:latin typeface="Midspicy" panose="02000500000000000000" pitchFamily="2" charset="0"/>
                </a:rPr>
                <a:t>SELECT </a:t>
              </a:r>
            </a:p>
            <a:p>
              <a:r>
                <a:rPr lang="en-US" sz="1400">
                  <a:solidFill>
                    <a:srgbClr val="D6D5C9"/>
                  </a:solidFill>
                  <a:latin typeface="Midspicy" panose="02000500000000000000" pitchFamily="2" charset="0"/>
                </a:rPr>
                <a:t>TRADER</a:t>
              </a:r>
              <a:endParaRPr lang="en-US" dirty="0">
                <a:solidFill>
                  <a:srgbClr val="D6D5C9"/>
                </a:solidFill>
                <a:latin typeface="Midspicy" panose="02000500000000000000" pitchFamily="2" charset="0"/>
              </a:endParaRPr>
            </a:p>
          </p:txBody>
        </p:sp>
        <p:sp>
          <p:nvSpPr>
            <p:cNvPr id="11" name="Rectangle : avec coin rogné 10">
              <a:extLst>
                <a:ext uri="{FF2B5EF4-FFF2-40B4-BE49-F238E27FC236}">
                  <a16:creationId xmlns:a16="http://schemas.microsoft.com/office/drawing/2014/main" id="{8F205AD9-4349-5A62-5F9B-F5F72A57D4E3}"/>
                </a:ext>
              </a:extLst>
            </p:cNvPr>
            <p:cNvSpPr/>
            <p:nvPr/>
          </p:nvSpPr>
          <p:spPr>
            <a:xfrm>
              <a:off x="4218717" y="4645025"/>
              <a:ext cx="1550759" cy="833047"/>
            </a:xfrm>
            <a:prstGeom prst="snip1Rect">
              <a:avLst>
                <a:gd name="adj" fmla="val 21828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16E2BA6-2607-8F0C-C2C9-E03B45F7E8F9}"/>
                </a:ext>
              </a:extLst>
            </p:cNvPr>
            <p:cNvSpPr/>
            <p:nvPr/>
          </p:nvSpPr>
          <p:spPr>
            <a:xfrm>
              <a:off x="4155286" y="4564169"/>
              <a:ext cx="1677623" cy="994760"/>
            </a:xfrm>
            <a:prstGeom prst="rect">
              <a:avLst/>
            </a:prstGeom>
            <a:noFill/>
            <a:ln w="85725" cmpd="dbl">
              <a:solidFill>
                <a:srgbClr val="B9BAA3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4D67BA66-B21D-2BFB-F276-B575BD3F5063}"/>
                </a:ext>
              </a:extLst>
            </p:cNvPr>
            <p:cNvSpPr txBox="1"/>
            <p:nvPr/>
          </p:nvSpPr>
          <p:spPr>
            <a:xfrm>
              <a:off x="4264287" y="4673344"/>
              <a:ext cx="1450311" cy="720507"/>
            </a:xfrm>
            <a:prstGeom prst="rect">
              <a:avLst/>
            </a:prstGeom>
            <a:noFill/>
          </p:spPr>
          <p:txBody>
            <a:bodyPr wrap="square" tIns="90000" bIns="0" rtlCol="0" anchor="ctr">
              <a:spAutoFit/>
            </a:bodyPr>
            <a:lstStyle/>
            <a:p>
              <a:r>
                <a:rPr lang="en-US" sz="2400">
                  <a:solidFill>
                    <a:srgbClr val="D6D5C9"/>
                  </a:solidFill>
                  <a:latin typeface="Midspicy" panose="02000500000000000000" pitchFamily="2" charset="0"/>
                </a:rPr>
                <a:t>COLLECT</a:t>
              </a:r>
              <a:endParaRPr lang="en-US">
                <a:solidFill>
                  <a:srgbClr val="D6D5C9"/>
                </a:solidFill>
                <a:latin typeface="Midspicy" panose="02000500000000000000" pitchFamily="2" charset="0"/>
              </a:endParaRPr>
            </a:p>
            <a:p>
              <a:r>
                <a:rPr lang="en-US" sz="1600">
                  <a:solidFill>
                    <a:srgbClr val="D6D5C9"/>
                  </a:solidFill>
                  <a:latin typeface="Midspicy" panose="02000500000000000000" pitchFamily="2" charset="0"/>
                </a:rPr>
                <a:t>CONVERTER</a:t>
              </a:r>
              <a:endParaRPr lang="en-US" sz="2000" dirty="0">
                <a:solidFill>
                  <a:srgbClr val="D6D5C9"/>
                </a:solidFill>
                <a:latin typeface="Midspicy" panose="02000500000000000000" pitchFamily="2" charset="0"/>
              </a:endParaRPr>
            </a:p>
          </p:txBody>
        </p:sp>
        <p:sp>
          <p:nvSpPr>
            <p:cNvPr id="16" name="Rectangle : avec coin rogné 15">
              <a:extLst>
                <a:ext uri="{FF2B5EF4-FFF2-40B4-BE49-F238E27FC236}">
                  <a16:creationId xmlns:a16="http://schemas.microsoft.com/office/drawing/2014/main" id="{85E037BF-8CDA-90FF-3A38-F4D16B728251}"/>
                </a:ext>
              </a:extLst>
            </p:cNvPr>
            <p:cNvSpPr/>
            <p:nvPr/>
          </p:nvSpPr>
          <p:spPr>
            <a:xfrm>
              <a:off x="6341652" y="3019957"/>
              <a:ext cx="1550759" cy="833047"/>
            </a:xfrm>
            <a:prstGeom prst="snip1Rect">
              <a:avLst>
                <a:gd name="adj" fmla="val 21828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86E7894-8D45-E4C3-DF6B-026E51BED520}"/>
                </a:ext>
              </a:extLst>
            </p:cNvPr>
            <p:cNvSpPr/>
            <p:nvPr/>
          </p:nvSpPr>
          <p:spPr>
            <a:xfrm>
              <a:off x="6278221" y="2939100"/>
              <a:ext cx="1677623" cy="994760"/>
            </a:xfrm>
            <a:prstGeom prst="rect">
              <a:avLst/>
            </a:prstGeom>
            <a:noFill/>
            <a:ln w="85725" cmpd="dbl">
              <a:solidFill>
                <a:srgbClr val="B9BAA3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097E8FAD-F286-FCB1-9092-ACBDE371FAB0}"/>
                </a:ext>
              </a:extLst>
            </p:cNvPr>
            <p:cNvSpPr txBox="1"/>
            <p:nvPr/>
          </p:nvSpPr>
          <p:spPr>
            <a:xfrm>
              <a:off x="6387223" y="3080465"/>
              <a:ext cx="1450311" cy="689116"/>
            </a:xfrm>
            <a:prstGeom prst="rect">
              <a:avLst/>
            </a:prstGeom>
            <a:noFill/>
          </p:spPr>
          <p:txBody>
            <a:bodyPr wrap="square" tIns="90000" bIns="0" rtlCol="0" anchor="ctr">
              <a:spAutoFit/>
            </a:bodyPr>
            <a:lstStyle/>
            <a:p>
              <a:r>
                <a:rPr lang="en-US" sz="2400">
                  <a:solidFill>
                    <a:srgbClr val="D6D5C9"/>
                  </a:solidFill>
                  <a:latin typeface="Midspicy" panose="02000500000000000000" pitchFamily="2" charset="0"/>
                </a:rPr>
                <a:t>ANALYSE</a:t>
              </a:r>
              <a:endParaRPr lang="en-US">
                <a:solidFill>
                  <a:srgbClr val="D6D5C9"/>
                </a:solidFill>
                <a:latin typeface="Midspicy" panose="02000500000000000000" pitchFamily="2" charset="0"/>
              </a:endParaRPr>
            </a:p>
            <a:p>
              <a:r>
                <a:rPr lang="en-US" sz="1400">
                  <a:solidFill>
                    <a:srgbClr val="D6D5C9"/>
                  </a:solidFill>
                  <a:latin typeface="Midspicy" panose="02000500000000000000" pitchFamily="2" charset="0"/>
                </a:rPr>
                <a:t>CONVERTER</a:t>
              </a:r>
              <a:endParaRPr lang="en-US" dirty="0">
                <a:solidFill>
                  <a:srgbClr val="D6D5C9"/>
                </a:solidFill>
                <a:latin typeface="Midspicy" panose="02000500000000000000" pitchFamily="2" charset="0"/>
              </a:endParaRPr>
            </a:p>
          </p:txBody>
        </p:sp>
        <p:sp>
          <p:nvSpPr>
            <p:cNvPr id="20" name="Rectangle : avec coin rogné 19">
              <a:extLst>
                <a:ext uri="{FF2B5EF4-FFF2-40B4-BE49-F238E27FC236}">
                  <a16:creationId xmlns:a16="http://schemas.microsoft.com/office/drawing/2014/main" id="{E2E0BFBB-2BAE-617E-CB75-9C20085058DE}"/>
                </a:ext>
              </a:extLst>
            </p:cNvPr>
            <p:cNvSpPr/>
            <p:nvPr/>
          </p:nvSpPr>
          <p:spPr>
            <a:xfrm>
              <a:off x="8461678" y="3019957"/>
              <a:ext cx="1550759" cy="833047"/>
            </a:xfrm>
            <a:prstGeom prst="snip1Rect">
              <a:avLst>
                <a:gd name="adj" fmla="val 21828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A5C14D0-C413-1A88-CD80-FF441A4AF756}"/>
                </a:ext>
              </a:extLst>
            </p:cNvPr>
            <p:cNvSpPr/>
            <p:nvPr/>
          </p:nvSpPr>
          <p:spPr>
            <a:xfrm>
              <a:off x="8398247" y="2939100"/>
              <a:ext cx="1677623" cy="994760"/>
            </a:xfrm>
            <a:prstGeom prst="rect">
              <a:avLst/>
            </a:prstGeom>
            <a:noFill/>
            <a:ln w="85725" cmpd="dbl">
              <a:solidFill>
                <a:srgbClr val="B9BAA3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5C096AFE-929D-9214-6512-845D28067755}"/>
                </a:ext>
              </a:extLst>
            </p:cNvPr>
            <p:cNvSpPr txBox="1"/>
            <p:nvPr/>
          </p:nvSpPr>
          <p:spPr>
            <a:xfrm>
              <a:off x="8507248" y="3064769"/>
              <a:ext cx="1517236" cy="720507"/>
            </a:xfrm>
            <a:prstGeom prst="rect">
              <a:avLst/>
            </a:prstGeom>
            <a:noFill/>
          </p:spPr>
          <p:txBody>
            <a:bodyPr wrap="square" tIns="90000" bIns="0" rtlCol="0" anchor="ctr">
              <a:spAutoFit/>
            </a:bodyPr>
            <a:lstStyle/>
            <a:p>
              <a:r>
                <a:rPr lang="en-US" sz="2400">
                  <a:solidFill>
                    <a:srgbClr val="D6D5C9"/>
                  </a:solidFill>
                  <a:latin typeface="Midspicy" panose="02000500000000000000" pitchFamily="2" charset="0"/>
                </a:rPr>
                <a:t>FIND CLUE</a:t>
              </a:r>
              <a:endParaRPr lang="en-US">
                <a:solidFill>
                  <a:srgbClr val="D6D5C9"/>
                </a:solidFill>
                <a:latin typeface="Midspicy" panose="02000500000000000000" pitchFamily="2" charset="0"/>
              </a:endParaRPr>
            </a:p>
            <a:p>
              <a:r>
                <a:rPr lang="en-US" sz="1600">
                  <a:solidFill>
                    <a:srgbClr val="D6D5C9"/>
                  </a:solidFill>
                  <a:latin typeface="Midspicy" panose="02000500000000000000" pitchFamily="2" charset="0"/>
                </a:rPr>
                <a:t>CONVERTER</a:t>
              </a:r>
              <a:endParaRPr lang="en-US" sz="2000" dirty="0">
                <a:solidFill>
                  <a:srgbClr val="D6D5C9"/>
                </a:solidFill>
                <a:latin typeface="Midspicy" panose="02000500000000000000" pitchFamily="2" charset="0"/>
              </a:endParaRPr>
            </a:p>
          </p:txBody>
        </p:sp>
        <p:cxnSp>
          <p:nvCxnSpPr>
            <p:cNvPr id="14" name="Connecteur droit avec flèche 13">
              <a:extLst>
                <a:ext uri="{FF2B5EF4-FFF2-40B4-BE49-F238E27FC236}">
                  <a16:creationId xmlns:a16="http://schemas.microsoft.com/office/drawing/2014/main" id="{FA9EA08E-60CA-0210-B2AF-ED8123E487E4}"/>
                </a:ext>
              </a:extLst>
            </p:cNvPr>
            <p:cNvCxnSpPr>
              <a:stCxn id="3" idx="3"/>
              <a:endCxn id="9" idx="1"/>
            </p:cNvCxnSpPr>
            <p:nvPr/>
          </p:nvCxnSpPr>
          <p:spPr>
            <a:xfrm>
              <a:off x="3793752" y="3436480"/>
              <a:ext cx="361534" cy="0"/>
            </a:xfrm>
            <a:prstGeom prst="straightConnector1">
              <a:avLst/>
            </a:prstGeom>
            <a:ln w="31750">
              <a:solidFill>
                <a:srgbClr val="B9BAA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26BE8037-5D61-125B-7451-F9D8C12432B6}"/>
                </a:ext>
              </a:extLst>
            </p:cNvPr>
            <p:cNvCxnSpPr>
              <a:stCxn id="9" idx="3"/>
              <a:endCxn id="17" idx="1"/>
            </p:cNvCxnSpPr>
            <p:nvPr/>
          </p:nvCxnSpPr>
          <p:spPr>
            <a:xfrm>
              <a:off x="5832908" y="3436480"/>
              <a:ext cx="445313" cy="0"/>
            </a:xfrm>
            <a:prstGeom prst="straightConnector1">
              <a:avLst/>
            </a:prstGeom>
            <a:ln w="31750">
              <a:solidFill>
                <a:srgbClr val="B9BAA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 : en angle 24">
              <a:extLst>
                <a:ext uri="{FF2B5EF4-FFF2-40B4-BE49-F238E27FC236}">
                  <a16:creationId xmlns:a16="http://schemas.microsoft.com/office/drawing/2014/main" id="{A589ECF6-7125-8CCD-7A55-C8F6E217F1A5}"/>
                </a:ext>
              </a:extLst>
            </p:cNvPr>
            <p:cNvCxnSpPr>
              <a:stCxn id="13" idx="3"/>
              <a:endCxn id="17" idx="2"/>
            </p:cNvCxnSpPr>
            <p:nvPr/>
          </p:nvCxnSpPr>
          <p:spPr>
            <a:xfrm flipV="1">
              <a:off x="5832909" y="3933860"/>
              <a:ext cx="1284124" cy="1127689"/>
            </a:xfrm>
            <a:prstGeom prst="bentConnector2">
              <a:avLst/>
            </a:prstGeom>
            <a:ln w="31750">
              <a:solidFill>
                <a:srgbClr val="B9BAA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 : en angle 28">
              <a:extLst>
                <a:ext uri="{FF2B5EF4-FFF2-40B4-BE49-F238E27FC236}">
                  <a16:creationId xmlns:a16="http://schemas.microsoft.com/office/drawing/2014/main" id="{974444D4-E7B1-F49D-8B36-F159CC10CDF1}"/>
                </a:ext>
              </a:extLst>
            </p:cNvPr>
            <p:cNvCxnSpPr>
              <a:stCxn id="17" idx="0"/>
              <a:endCxn id="3" idx="0"/>
            </p:cNvCxnSpPr>
            <p:nvPr/>
          </p:nvCxnSpPr>
          <p:spPr>
            <a:xfrm rot="16200000" flipV="1">
              <a:off x="5035060" y="858054"/>
              <a:ext cx="10800" cy="4162092"/>
            </a:xfrm>
            <a:prstGeom prst="bentConnector3">
              <a:avLst>
                <a:gd name="adj1" fmla="val 4341667"/>
              </a:avLst>
            </a:prstGeom>
            <a:ln w="31750">
              <a:solidFill>
                <a:srgbClr val="B9BAA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 : en angle 32">
              <a:extLst>
                <a:ext uri="{FF2B5EF4-FFF2-40B4-BE49-F238E27FC236}">
                  <a16:creationId xmlns:a16="http://schemas.microsoft.com/office/drawing/2014/main" id="{FB97934B-5A56-535D-CF0A-533B8799B4BE}"/>
                </a:ext>
              </a:extLst>
            </p:cNvPr>
            <p:cNvCxnSpPr>
              <a:stCxn id="21" idx="2"/>
              <a:endCxn id="3" idx="2"/>
            </p:cNvCxnSpPr>
            <p:nvPr/>
          </p:nvCxnSpPr>
          <p:spPr>
            <a:xfrm rot="5400000">
              <a:off x="6095073" y="792801"/>
              <a:ext cx="10800" cy="6282118"/>
            </a:xfrm>
            <a:prstGeom prst="bentConnector3">
              <a:avLst>
                <a:gd name="adj1" fmla="val 19171296"/>
              </a:avLst>
            </a:prstGeom>
            <a:ln w="31750">
              <a:solidFill>
                <a:srgbClr val="B9BAA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avec flèche 36">
              <a:extLst>
                <a:ext uri="{FF2B5EF4-FFF2-40B4-BE49-F238E27FC236}">
                  <a16:creationId xmlns:a16="http://schemas.microsoft.com/office/drawing/2014/main" id="{249AEE7A-1530-3A6C-7472-87F55B566E9A}"/>
                </a:ext>
              </a:extLst>
            </p:cNvPr>
            <p:cNvCxnSpPr>
              <a:stCxn id="17" idx="3"/>
              <a:endCxn id="21" idx="1"/>
            </p:cNvCxnSpPr>
            <p:nvPr/>
          </p:nvCxnSpPr>
          <p:spPr>
            <a:xfrm>
              <a:off x="7955844" y="3436480"/>
              <a:ext cx="442404" cy="0"/>
            </a:xfrm>
            <a:prstGeom prst="straightConnector1">
              <a:avLst/>
            </a:prstGeom>
            <a:ln w="31750">
              <a:solidFill>
                <a:srgbClr val="B9BAA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>
              <a:extLst>
                <a:ext uri="{FF2B5EF4-FFF2-40B4-BE49-F238E27FC236}">
                  <a16:creationId xmlns:a16="http://schemas.microsoft.com/office/drawing/2014/main" id="{329387F6-F66C-D312-F85B-D584320FB996}"/>
                </a:ext>
              </a:extLst>
            </p:cNvPr>
            <p:cNvCxnSpPr>
              <a:stCxn id="9" idx="2"/>
              <a:endCxn id="13" idx="0"/>
            </p:cNvCxnSpPr>
            <p:nvPr/>
          </p:nvCxnSpPr>
          <p:spPr>
            <a:xfrm>
              <a:off x="4994098" y="3933860"/>
              <a:ext cx="0" cy="630309"/>
            </a:xfrm>
            <a:prstGeom prst="straightConnector1">
              <a:avLst/>
            </a:prstGeom>
            <a:ln w="31750">
              <a:solidFill>
                <a:srgbClr val="B9BAA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4B29AA6B-4B71-9D09-332C-C6A04ADC4F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7483994" y="-163191"/>
            <a:ext cx="3578227" cy="7797221"/>
          </a:xfrm>
          <a:prstGeom prst="rect">
            <a:avLst/>
          </a:prstGeom>
          <a:effectLst>
            <a:outerShdw blurRad="50800" dist="279400" dir="396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7CCE89C1-7D4B-3E4D-F41C-FEB4D11F3B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5753446" y="-469611"/>
            <a:ext cx="3578227" cy="7797221"/>
          </a:xfrm>
          <a:prstGeom prst="rect">
            <a:avLst/>
          </a:prstGeom>
          <a:effectLst>
            <a:outerShdw blurRad="50800" dist="279400" dir="564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3AF51431-30AA-8EC9-823F-4955A6C18B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1834521" y="-3381487"/>
            <a:ext cx="16551275" cy="1755061"/>
          </a:xfrm>
          <a:prstGeom prst="rect">
            <a:avLst/>
          </a:prstGeom>
        </p:spPr>
      </p:pic>
      <p:sp>
        <p:nvSpPr>
          <p:cNvPr id="32" name="Titre 5">
            <a:extLst>
              <a:ext uri="{FF2B5EF4-FFF2-40B4-BE49-F238E27FC236}">
                <a16:creationId xmlns:a16="http://schemas.microsoft.com/office/drawing/2014/main" id="{C187DAAF-3834-F8D7-49A1-EB26B0AC89F9}"/>
              </a:ext>
            </a:extLst>
          </p:cNvPr>
          <p:cNvSpPr txBox="1">
            <a:spLocks/>
          </p:cNvSpPr>
          <p:nvPr/>
        </p:nvSpPr>
        <p:spPr>
          <a:xfrm>
            <a:off x="1201861" y="1052632"/>
            <a:ext cx="11655392" cy="1293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D6D5C9"/>
                </a:solidFill>
                <a:latin typeface="Heading Now Trial 55 Medium" panose="00000600000000000000" pitchFamily="2" charset="0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Futura Hv BT" panose="020B0702020204020204" pitchFamily="34" charset="0"/>
              </a:rPr>
              <a:t>GAME LOOP</a:t>
            </a:r>
            <a:br>
              <a:rPr lang="en-US" dirty="0"/>
            </a:br>
            <a:r>
              <a:rPr lang="en-US" sz="3600" dirty="0">
                <a:latin typeface="Futura Lt BT" panose="020B0402020204020303" pitchFamily="34" charset="0"/>
              </a:rPr>
              <a:t>INTERACT</a:t>
            </a:r>
            <a:endParaRPr lang="en-US" dirty="0">
              <a:latin typeface="Futura Lt BT" panose="020B0402020204020303" pitchFamily="34" charset="0"/>
            </a:endParaRPr>
          </a:p>
        </p:txBody>
      </p:sp>
      <p:pic>
        <p:nvPicPr>
          <p:cNvPr id="43" name="Picture 42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7912A5AD-84AF-29BC-ADCF-A62682E4D3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1981190" y="-429095"/>
            <a:ext cx="3578227" cy="7797221"/>
          </a:xfrm>
          <a:prstGeom prst="rect">
            <a:avLst/>
          </a:prstGeom>
          <a:effectLst>
            <a:outerShdw blurRad="50800" dist="279400" dir="396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44" name="Picture 43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3419B00D-120E-79F4-5EF6-318BD5901C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0402886" y="-469611"/>
            <a:ext cx="3578227" cy="7797221"/>
          </a:xfrm>
          <a:prstGeom prst="rect">
            <a:avLst/>
          </a:prstGeom>
          <a:effectLst>
            <a:outerShdw blurRad="50800" dist="279400" dir="564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45" name="Picture 44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B71E7968-71EE-8C8F-B3F6-D9A8E0EAED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2179638" y="-576146"/>
            <a:ext cx="16551275" cy="175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51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96AD2-25AB-2F22-EBF1-F8CDB981F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0EA4E90-FF1C-178E-0D60-92AC78318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12</a:t>
            </a:fld>
            <a:endParaRPr lang="en-US"/>
          </a:p>
        </p:txBody>
      </p:sp>
      <p:pic>
        <p:nvPicPr>
          <p:cNvPr id="12" name="Picture 11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BB4B9C36-A865-AF38-D39A-D7CCF561CB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5181702" y="-456139"/>
            <a:ext cx="3578227" cy="7797221"/>
          </a:xfrm>
          <a:prstGeom prst="rect">
            <a:avLst/>
          </a:prstGeom>
          <a:effectLst>
            <a:outerShdw blurRad="50800" dist="279400" dir="396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BD86DF17-FD6C-A08D-096B-64470268F0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5404649" y="-183861"/>
            <a:ext cx="3578227" cy="7797221"/>
          </a:xfrm>
          <a:prstGeom prst="rect">
            <a:avLst/>
          </a:prstGeom>
          <a:effectLst>
            <a:outerShdw blurRad="50800" dist="279400" dir="564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FC695067-151C-FEAE-D588-38593ECD98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1834521" y="-3653229"/>
            <a:ext cx="16551275" cy="1755061"/>
          </a:xfrm>
          <a:prstGeom prst="rect">
            <a:avLst/>
          </a:prstGeom>
        </p:spPr>
      </p:pic>
      <p:sp>
        <p:nvSpPr>
          <p:cNvPr id="25" name="Titre 5">
            <a:extLst>
              <a:ext uri="{FF2B5EF4-FFF2-40B4-BE49-F238E27FC236}">
                <a16:creationId xmlns:a16="http://schemas.microsoft.com/office/drawing/2014/main" id="{64F23BA2-82C4-6DC6-4F5B-F102CFE263CA}"/>
              </a:ext>
            </a:extLst>
          </p:cNvPr>
          <p:cNvSpPr txBox="1">
            <a:spLocks/>
          </p:cNvSpPr>
          <p:nvPr/>
        </p:nvSpPr>
        <p:spPr>
          <a:xfrm>
            <a:off x="1201861" y="1052632"/>
            <a:ext cx="11655392" cy="1293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D6D5C9"/>
                </a:solidFill>
                <a:latin typeface="Heading Now Trial 55 Medium" panose="00000600000000000000" pitchFamily="2" charset="0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Futura Hv BT" panose="020B0702020204020204" pitchFamily="34" charset="0"/>
              </a:rPr>
              <a:t>GAME LOOP</a:t>
            </a:r>
            <a:br>
              <a:rPr lang="en-US" dirty="0"/>
            </a:br>
            <a:r>
              <a:rPr lang="en-US" sz="3600" dirty="0">
                <a:latin typeface="Futura Lt BT" panose="020B0402020204020303" pitchFamily="34" charset="0"/>
              </a:rPr>
              <a:t>LINK</a:t>
            </a:r>
            <a:endParaRPr lang="en-US" dirty="0">
              <a:latin typeface="Futura Lt BT" panose="020B0402020204020303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F91D907-D198-D2C5-E1FC-E64FD5B7B637}"/>
              </a:ext>
            </a:extLst>
          </p:cNvPr>
          <p:cNvGrpSpPr/>
          <p:nvPr/>
        </p:nvGrpSpPr>
        <p:grpSpPr>
          <a:xfrm>
            <a:off x="1380009" y="2701158"/>
            <a:ext cx="9431979" cy="2832187"/>
            <a:chOff x="943921" y="2111830"/>
            <a:chExt cx="10684167" cy="3208188"/>
          </a:xfrm>
        </p:grpSpPr>
        <p:sp>
          <p:nvSpPr>
            <p:cNvPr id="2" name="Rectangle : avec coin rogné 1">
              <a:extLst>
                <a:ext uri="{FF2B5EF4-FFF2-40B4-BE49-F238E27FC236}">
                  <a16:creationId xmlns:a16="http://schemas.microsoft.com/office/drawing/2014/main" id="{BF203B18-2305-8B60-3C91-D61A7963C437}"/>
                </a:ext>
              </a:extLst>
            </p:cNvPr>
            <p:cNvSpPr/>
            <p:nvPr/>
          </p:nvSpPr>
          <p:spPr>
            <a:xfrm>
              <a:off x="1028529" y="3251748"/>
              <a:ext cx="2068506" cy="954607"/>
            </a:xfrm>
            <a:prstGeom prst="snip1Rect">
              <a:avLst>
                <a:gd name="adj" fmla="val 2182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E6518D4-A1D7-500F-A711-29BEE9AA241B}"/>
                </a:ext>
              </a:extLst>
            </p:cNvPr>
            <p:cNvSpPr/>
            <p:nvPr/>
          </p:nvSpPr>
          <p:spPr>
            <a:xfrm>
              <a:off x="943921" y="3159093"/>
              <a:ext cx="2237725" cy="1139918"/>
            </a:xfrm>
            <a:prstGeom prst="rect">
              <a:avLst/>
            </a:prstGeom>
            <a:noFill/>
            <a:ln w="85725" cmpd="dbl">
              <a:solidFill>
                <a:srgbClr val="B9BAA3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44AAE3C4-35E1-9E9C-E410-8D4C00D0FCA2}"/>
                </a:ext>
              </a:extLst>
            </p:cNvPr>
            <p:cNvSpPr txBox="1"/>
            <p:nvPr/>
          </p:nvSpPr>
          <p:spPr>
            <a:xfrm>
              <a:off x="1089315" y="3331928"/>
              <a:ext cx="1934521" cy="767987"/>
            </a:xfrm>
            <a:prstGeom prst="rect">
              <a:avLst/>
            </a:prstGeom>
            <a:noFill/>
          </p:spPr>
          <p:txBody>
            <a:bodyPr wrap="square" tIns="90000" bIns="0" rtlCol="0" anchor="ctr">
              <a:spAutoFit/>
            </a:bodyPr>
            <a:lstStyle/>
            <a:p>
              <a:r>
                <a:rPr lang="en-US" sz="2400" dirty="0">
                  <a:solidFill>
                    <a:srgbClr val="B1A7A6"/>
                  </a:solidFill>
                  <a:latin typeface="Midspicy" panose="02000500000000000000" pitchFamily="2" charset="0"/>
                </a:rPr>
                <a:t>LINK</a:t>
              </a:r>
            </a:p>
            <a:p>
              <a:r>
                <a:rPr lang="en-US" sz="2000" dirty="0">
                  <a:solidFill>
                    <a:srgbClr val="B1A7A6"/>
                  </a:solidFill>
                  <a:latin typeface="Midspicy" panose="02000500000000000000" pitchFamily="2" charset="0"/>
                </a:rPr>
                <a:t>TRADER</a:t>
              </a:r>
            </a:p>
          </p:txBody>
        </p:sp>
        <p:sp>
          <p:nvSpPr>
            <p:cNvPr id="8" name="Rectangle : avec coin rogné 7">
              <a:extLst>
                <a:ext uri="{FF2B5EF4-FFF2-40B4-BE49-F238E27FC236}">
                  <a16:creationId xmlns:a16="http://schemas.microsoft.com/office/drawing/2014/main" id="{1CCBB3C7-E35B-BC8D-B9C8-6C1DAF1E4661}"/>
                </a:ext>
              </a:extLst>
            </p:cNvPr>
            <p:cNvSpPr/>
            <p:nvPr/>
          </p:nvSpPr>
          <p:spPr>
            <a:xfrm>
              <a:off x="3748492" y="2204485"/>
              <a:ext cx="2068506" cy="954607"/>
            </a:xfrm>
            <a:prstGeom prst="snip1Rect">
              <a:avLst>
                <a:gd name="adj" fmla="val 2182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7B97570-2AC5-7806-ECBE-BEDBD9FEFB34}"/>
                </a:ext>
              </a:extLst>
            </p:cNvPr>
            <p:cNvSpPr/>
            <p:nvPr/>
          </p:nvSpPr>
          <p:spPr>
            <a:xfrm>
              <a:off x="3663884" y="2111830"/>
              <a:ext cx="2237725" cy="1139918"/>
            </a:xfrm>
            <a:prstGeom prst="rect">
              <a:avLst/>
            </a:prstGeom>
            <a:noFill/>
            <a:ln w="85725" cmpd="dbl">
              <a:solidFill>
                <a:srgbClr val="B9BAA3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E18D99F6-DC9F-5970-8E94-3BFA16043EF5}"/>
                </a:ext>
              </a:extLst>
            </p:cNvPr>
            <p:cNvSpPr txBox="1"/>
            <p:nvPr/>
          </p:nvSpPr>
          <p:spPr>
            <a:xfrm>
              <a:off x="3809278" y="2284667"/>
              <a:ext cx="2007721" cy="767987"/>
            </a:xfrm>
            <a:prstGeom prst="rect">
              <a:avLst/>
            </a:prstGeom>
            <a:noFill/>
          </p:spPr>
          <p:txBody>
            <a:bodyPr wrap="square" tIns="90000" bIns="0" rtlCol="0" anchor="ctr">
              <a:spAutoFit/>
            </a:bodyPr>
            <a:lstStyle/>
            <a:p>
              <a:r>
                <a:rPr lang="en-US" sz="2400" dirty="0">
                  <a:solidFill>
                    <a:srgbClr val="B1A7A6"/>
                  </a:solidFill>
                  <a:latin typeface="Midspicy" panose="02000500000000000000" pitchFamily="2" charset="0"/>
                </a:rPr>
                <a:t>SELECT CLUE A</a:t>
              </a:r>
            </a:p>
            <a:p>
              <a:r>
                <a:rPr lang="en-US" sz="2000" dirty="0">
                  <a:solidFill>
                    <a:srgbClr val="B1A7A6"/>
                  </a:solidFill>
                  <a:latin typeface="Midspicy" panose="02000500000000000000" pitchFamily="2" charset="0"/>
                </a:rPr>
                <a:t>TRADER</a:t>
              </a:r>
            </a:p>
          </p:txBody>
        </p:sp>
        <p:sp>
          <p:nvSpPr>
            <p:cNvPr id="11" name="Rectangle : avec coin rogné 10">
              <a:extLst>
                <a:ext uri="{FF2B5EF4-FFF2-40B4-BE49-F238E27FC236}">
                  <a16:creationId xmlns:a16="http://schemas.microsoft.com/office/drawing/2014/main" id="{8F205AD9-4349-5A62-5F9B-F5F72A57D4E3}"/>
                </a:ext>
              </a:extLst>
            </p:cNvPr>
            <p:cNvSpPr/>
            <p:nvPr/>
          </p:nvSpPr>
          <p:spPr>
            <a:xfrm>
              <a:off x="3748492" y="4272755"/>
              <a:ext cx="2068506" cy="954607"/>
            </a:xfrm>
            <a:prstGeom prst="snip1Rect">
              <a:avLst>
                <a:gd name="adj" fmla="val 2182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16E2BA6-2607-8F0C-C2C9-E03B45F7E8F9}"/>
                </a:ext>
              </a:extLst>
            </p:cNvPr>
            <p:cNvSpPr/>
            <p:nvPr/>
          </p:nvSpPr>
          <p:spPr>
            <a:xfrm>
              <a:off x="3663884" y="4180100"/>
              <a:ext cx="2237725" cy="1139918"/>
            </a:xfrm>
            <a:prstGeom prst="rect">
              <a:avLst/>
            </a:prstGeom>
            <a:noFill/>
            <a:ln w="85725" cmpd="dbl">
              <a:solidFill>
                <a:srgbClr val="B9BAA3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4D67BA66-B21D-2BFB-F276-B575BD3F5063}"/>
                </a:ext>
              </a:extLst>
            </p:cNvPr>
            <p:cNvSpPr txBox="1"/>
            <p:nvPr/>
          </p:nvSpPr>
          <p:spPr>
            <a:xfrm>
              <a:off x="3809278" y="4352937"/>
              <a:ext cx="2068505" cy="767987"/>
            </a:xfrm>
            <a:prstGeom prst="rect">
              <a:avLst/>
            </a:prstGeom>
            <a:noFill/>
          </p:spPr>
          <p:txBody>
            <a:bodyPr wrap="square" tIns="90000" bIns="0" rtlCol="0" anchor="ctr">
              <a:spAutoFit/>
            </a:bodyPr>
            <a:lstStyle>
              <a:defPPr>
                <a:defRPr lang="fr-FR"/>
              </a:defPPr>
              <a:lvl1pPr>
                <a:defRPr sz="2400">
                  <a:solidFill>
                    <a:srgbClr val="B1A7A6"/>
                  </a:solidFill>
                  <a:latin typeface="Midspicy" panose="02000500000000000000" pitchFamily="2" charset="0"/>
                </a:defRPr>
              </a:lvl1pPr>
            </a:lstStyle>
            <a:p>
              <a:r>
                <a:rPr lang="en-US" dirty="0"/>
                <a:t>SELECT CLUE B</a:t>
              </a:r>
            </a:p>
            <a:p>
              <a:r>
                <a:rPr lang="en-US" sz="2000" dirty="0"/>
                <a:t>TRADER</a:t>
              </a:r>
            </a:p>
          </p:txBody>
        </p:sp>
        <p:sp>
          <p:nvSpPr>
            <p:cNvPr id="16" name="Rectangle : avec coin rogné 15">
              <a:extLst>
                <a:ext uri="{FF2B5EF4-FFF2-40B4-BE49-F238E27FC236}">
                  <a16:creationId xmlns:a16="http://schemas.microsoft.com/office/drawing/2014/main" id="{85E037BF-8CDA-90FF-3A38-F4D16B728251}"/>
                </a:ext>
              </a:extLst>
            </p:cNvPr>
            <p:cNvSpPr/>
            <p:nvPr/>
          </p:nvSpPr>
          <p:spPr>
            <a:xfrm>
              <a:off x="6580205" y="3251748"/>
              <a:ext cx="2068506" cy="954607"/>
            </a:xfrm>
            <a:prstGeom prst="snip1Rect">
              <a:avLst>
                <a:gd name="adj" fmla="val 21828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86E7894-8D45-E4C3-DF6B-026E51BED520}"/>
                </a:ext>
              </a:extLst>
            </p:cNvPr>
            <p:cNvSpPr/>
            <p:nvPr/>
          </p:nvSpPr>
          <p:spPr>
            <a:xfrm>
              <a:off x="6495596" y="3159093"/>
              <a:ext cx="2237725" cy="1139918"/>
            </a:xfrm>
            <a:prstGeom prst="rect">
              <a:avLst/>
            </a:prstGeom>
            <a:noFill/>
            <a:ln w="85725" cmpd="dbl">
              <a:solidFill>
                <a:srgbClr val="B9BAA3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097E8FAD-F286-FCB1-9092-ACBDE371FAB0}"/>
                </a:ext>
              </a:extLst>
            </p:cNvPr>
            <p:cNvSpPr txBox="1"/>
            <p:nvPr/>
          </p:nvSpPr>
          <p:spPr>
            <a:xfrm>
              <a:off x="6640990" y="3331931"/>
              <a:ext cx="1934521" cy="767987"/>
            </a:xfrm>
            <a:prstGeom prst="rect">
              <a:avLst/>
            </a:prstGeom>
            <a:noFill/>
          </p:spPr>
          <p:txBody>
            <a:bodyPr wrap="square" tIns="90000" bIns="0" rtlCol="0" anchor="ctr">
              <a:spAutoFit/>
            </a:bodyPr>
            <a:lstStyle/>
            <a:p>
              <a:r>
                <a:rPr lang="en-US" sz="2400" dirty="0">
                  <a:solidFill>
                    <a:srgbClr val="B1A7A6"/>
                  </a:solidFill>
                  <a:latin typeface="Midspicy" panose="02000500000000000000" pitchFamily="2" charset="0"/>
                </a:rPr>
                <a:t>MERGE CLUES</a:t>
              </a:r>
            </a:p>
            <a:p>
              <a:r>
                <a:rPr lang="en-US" sz="2000" dirty="0">
                  <a:solidFill>
                    <a:srgbClr val="B1A7A6"/>
                  </a:solidFill>
                  <a:latin typeface="Midspicy" panose="02000500000000000000" pitchFamily="2" charset="0"/>
                </a:rPr>
                <a:t>CONVERTER</a:t>
              </a:r>
            </a:p>
          </p:txBody>
        </p:sp>
        <p:sp>
          <p:nvSpPr>
            <p:cNvPr id="20" name="Rectangle : avec coin rogné 19">
              <a:extLst>
                <a:ext uri="{FF2B5EF4-FFF2-40B4-BE49-F238E27FC236}">
                  <a16:creationId xmlns:a16="http://schemas.microsoft.com/office/drawing/2014/main" id="{E2E0BFBB-2BAE-617E-CB75-9C20085058DE}"/>
                </a:ext>
              </a:extLst>
            </p:cNvPr>
            <p:cNvSpPr/>
            <p:nvPr/>
          </p:nvSpPr>
          <p:spPr>
            <a:xfrm>
              <a:off x="9408037" y="3251748"/>
              <a:ext cx="2068506" cy="954607"/>
            </a:xfrm>
            <a:prstGeom prst="snip1Rect">
              <a:avLst>
                <a:gd name="adj" fmla="val 21828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A5C14D0-C413-1A88-CD80-FF441A4AF756}"/>
                </a:ext>
              </a:extLst>
            </p:cNvPr>
            <p:cNvSpPr/>
            <p:nvPr/>
          </p:nvSpPr>
          <p:spPr>
            <a:xfrm>
              <a:off x="9323428" y="3159093"/>
              <a:ext cx="2237725" cy="1139918"/>
            </a:xfrm>
            <a:prstGeom prst="rect">
              <a:avLst/>
            </a:prstGeom>
            <a:noFill/>
            <a:ln w="85725" cmpd="dbl">
              <a:solidFill>
                <a:srgbClr val="B9BAA3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5C096AFE-929D-9214-6512-845D28067755}"/>
                </a:ext>
              </a:extLst>
            </p:cNvPr>
            <p:cNvSpPr txBox="1"/>
            <p:nvPr/>
          </p:nvSpPr>
          <p:spPr>
            <a:xfrm>
              <a:off x="9390363" y="3278005"/>
              <a:ext cx="2237725" cy="767987"/>
            </a:xfrm>
            <a:prstGeom prst="rect">
              <a:avLst/>
            </a:prstGeom>
            <a:noFill/>
          </p:spPr>
          <p:txBody>
            <a:bodyPr wrap="square" tIns="90000" bIns="0" rtlCol="0" anchor="ctr">
              <a:spAutoFit/>
            </a:bodyPr>
            <a:lstStyle/>
            <a:p>
              <a:r>
                <a:rPr lang="en-US" sz="2400" dirty="0">
                  <a:solidFill>
                    <a:srgbClr val="B1A7A6"/>
                  </a:solidFill>
                  <a:latin typeface="Midspicy" panose="02000500000000000000" pitchFamily="2" charset="0"/>
                </a:rPr>
                <a:t>FIND SOLUTION</a:t>
              </a:r>
            </a:p>
            <a:p>
              <a:r>
                <a:rPr lang="en-US" sz="2000" dirty="0">
                  <a:solidFill>
                    <a:srgbClr val="B1A7A6"/>
                  </a:solidFill>
                  <a:latin typeface="Midspicy" panose="02000500000000000000" pitchFamily="2" charset="0"/>
                </a:rPr>
                <a:t>SOURCE</a:t>
              </a:r>
            </a:p>
          </p:txBody>
        </p:sp>
        <p:cxnSp>
          <p:nvCxnSpPr>
            <p:cNvPr id="26" name="Connecteur : en angle 25">
              <a:extLst>
                <a:ext uri="{FF2B5EF4-FFF2-40B4-BE49-F238E27FC236}">
                  <a16:creationId xmlns:a16="http://schemas.microsoft.com/office/drawing/2014/main" id="{B90B4CEC-71B9-6B5D-7E77-55B79333DFFD}"/>
                </a:ext>
              </a:extLst>
            </p:cNvPr>
            <p:cNvCxnSpPr>
              <a:cxnSpLocks/>
              <a:stCxn id="3" idx="3"/>
              <a:endCxn id="9" idx="1"/>
            </p:cNvCxnSpPr>
            <p:nvPr/>
          </p:nvCxnSpPr>
          <p:spPr>
            <a:xfrm flipV="1">
              <a:off x="3181646" y="2681789"/>
              <a:ext cx="482238" cy="1047263"/>
            </a:xfrm>
            <a:prstGeom prst="bentConnector3">
              <a:avLst/>
            </a:prstGeom>
            <a:ln w="31750">
              <a:solidFill>
                <a:srgbClr val="B9BAA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 : en angle 27">
              <a:extLst>
                <a:ext uri="{FF2B5EF4-FFF2-40B4-BE49-F238E27FC236}">
                  <a16:creationId xmlns:a16="http://schemas.microsoft.com/office/drawing/2014/main" id="{91A61966-144E-3C52-272C-E585E47206B5}"/>
                </a:ext>
              </a:extLst>
            </p:cNvPr>
            <p:cNvCxnSpPr>
              <a:cxnSpLocks/>
              <a:stCxn id="3" idx="3"/>
              <a:endCxn id="13" idx="1"/>
            </p:cNvCxnSpPr>
            <p:nvPr/>
          </p:nvCxnSpPr>
          <p:spPr>
            <a:xfrm>
              <a:off x="3181646" y="3729052"/>
              <a:ext cx="482238" cy="1021007"/>
            </a:xfrm>
            <a:prstGeom prst="bentConnector3">
              <a:avLst/>
            </a:prstGeom>
            <a:ln w="31750">
              <a:solidFill>
                <a:srgbClr val="B9BAA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 : en angle 29">
              <a:extLst>
                <a:ext uri="{FF2B5EF4-FFF2-40B4-BE49-F238E27FC236}">
                  <a16:creationId xmlns:a16="http://schemas.microsoft.com/office/drawing/2014/main" id="{8248B679-E8A7-F7C5-AB22-590E57F0B2AE}"/>
                </a:ext>
              </a:extLst>
            </p:cNvPr>
            <p:cNvCxnSpPr>
              <a:stCxn id="9" idx="3"/>
              <a:endCxn id="17" idx="1"/>
            </p:cNvCxnSpPr>
            <p:nvPr/>
          </p:nvCxnSpPr>
          <p:spPr>
            <a:xfrm>
              <a:off x="5901608" y="2681789"/>
              <a:ext cx="593988" cy="1047263"/>
            </a:xfrm>
            <a:prstGeom prst="bentConnector3">
              <a:avLst/>
            </a:prstGeom>
            <a:ln w="31750">
              <a:solidFill>
                <a:srgbClr val="B9BAA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 : en angle 33">
              <a:extLst>
                <a:ext uri="{FF2B5EF4-FFF2-40B4-BE49-F238E27FC236}">
                  <a16:creationId xmlns:a16="http://schemas.microsoft.com/office/drawing/2014/main" id="{5F1D0CA5-9117-54A7-BE82-51F25F91502C}"/>
                </a:ext>
              </a:extLst>
            </p:cNvPr>
            <p:cNvCxnSpPr>
              <a:stCxn id="13" idx="3"/>
              <a:endCxn id="17" idx="1"/>
            </p:cNvCxnSpPr>
            <p:nvPr/>
          </p:nvCxnSpPr>
          <p:spPr>
            <a:xfrm flipV="1">
              <a:off x="5901608" y="3729052"/>
              <a:ext cx="593988" cy="1021007"/>
            </a:xfrm>
            <a:prstGeom prst="bentConnector3">
              <a:avLst/>
            </a:prstGeom>
            <a:ln w="31750">
              <a:solidFill>
                <a:srgbClr val="B9BAA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avec flèche 37">
              <a:extLst>
                <a:ext uri="{FF2B5EF4-FFF2-40B4-BE49-F238E27FC236}">
                  <a16:creationId xmlns:a16="http://schemas.microsoft.com/office/drawing/2014/main" id="{395C2E5B-E976-B26C-9D15-1F498A22CD93}"/>
                </a:ext>
              </a:extLst>
            </p:cNvPr>
            <p:cNvCxnSpPr>
              <a:stCxn id="9" idx="2"/>
              <a:endCxn id="13" idx="0"/>
            </p:cNvCxnSpPr>
            <p:nvPr/>
          </p:nvCxnSpPr>
          <p:spPr>
            <a:xfrm>
              <a:off x="4782746" y="3251748"/>
              <a:ext cx="0" cy="928352"/>
            </a:xfrm>
            <a:prstGeom prst="straightConnector1">
              <a:avLst/>
            </a:prstGeom>
            <a:ln w="31750">
              <a:solidFill>
                <a:srgbClr val="B9BAA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avec flèche 40">
              <a:extLst>
                <a:ext uri="{FF2B5EF4-FFF2-40B4-BE49-F238E27FC236}">
                  <a16:creationId xmlns:a16="http://schemas.microsoft.com/office/drawing/2014/main" id="{B84175A8-4FE5-950A-43AD-873A393C96A4}"/>
                </a:ext>
              </a:extLst>
            </p:cNvPr>
            <p:cNvCxnSpPr>
              <a:stCxn id="17" idx="3"/>
              <a:endCxn id="21" idx="1"/>
            </p:cNvCxnSpPr>
            <p:nvPr/>
          </p:nvCxnSpPr>
          <p:spPr>
            <a:xfrm>
              <a:off x="8733321" y="3729052"/>
              <a:ext cx="590108" cy="0"/>
            </a:xfrm>
            <a:prstGeom prst="straightConnector1">
              <a:avLst/>
            </a:prstGeom>
            <a:ln w="31750">
              <a:solidFill>
                <a:srgbClr val="B9BAA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 : en angle 42">
              <a:extLst>
                <a:ext uri="{FF2B5EF4-FFF2-40B4-BE49-F238E27FC236}">
                  <a16:creationId xmlns:a16="http://schemas.microsoft.com/office/drawing/2014/main" id="{709F87C2-ECAC-35ED-50EC-D3B8D588315C}"/>
                </a:ext>
              </a:extLst>
            </p:cNvPr>
            <p:cNvCxnSpPr>
              <a:cxnSpLocks/>
              <a:stCxn id="21" idx="2"/>
              <a:endCxn id="3" idx="2"/>
            </p:cNvCxnSpPr>
            <p:nvPr/>
          </p:nvCxnSpPr>
          <p:spPr>
            <a:xfrm rot="5400000">
              <a:off x="6252317" y="109258"/>
              <a:ext cx="12376" cy="8379507"/>
            </a:xfrm>
            <a:prstGeom prst="bentConnector3">
              <a:avLst>
                <a:gd name="adj1" fmla="val 11925000"/>
              </a:avLst>
            </a:prstGeom>
            <a:ln w="31750">
              <a:solidFill>
                <a:srgbClr val="B9BAA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Picture 38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B5F5A631-976B-7F84-BC1A-CD256C22F7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1981190" y="-429095"/>
            <a:ext cx="3578227" cy="7797221"/>
          </a:xfrm>
          <a:prstGeom prst="rect">
            <a:avLst/>
          </a:prstGeom>
          <a:effectLst>
            <a:outerShdw blurRad="50800" dist="279400" dir="396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40" name="Picture 39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FE4A1379-A33C-2A55-A071-966EA47E4A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0402886" y="-469611"/>
            <a:ext cx="3578227" cy="7797221"/>
          </a:xfrm>
          <a:prstGeom prst="rect">
            <a:avLst/>
          </a:prstGeom>
          <a:effectLst>
            <a:outerShdw blurRad="50800" dist="279400" dir="564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42" name="Picture 41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AB020340-BBC6-7760-1240-503E7464D6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2179638" y="-576146"/>
            <a:ext cx="16551275" cy="175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32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96AD2-25AB-2F22-EBF1-F8CDB981F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0EA4E90-FF1C-178E-0D60-92AC78318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13</a:t>
            </a:fld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15519A1-2232-0447-A8C9-3E0328606E2F}"/>
              </a:ext>
            </a:extLst>
          </p:cNvPr>
          <p:cNvGrpSpPr/>
          <p:nvPr/>
        </p:nvGrpSpPr>
        <p:grpSpPr>
          <a:xfrm>
            <a:off x="1260366" y="2177943"/>
            <a:ext cx="9671267" cy="2828918"/>
            <a:chOff x="1094096" y="2219352"/>
            <a:chExt cx="9779032" cy="2730466"/>
          </a:xfrm>
        </p:grpSpPr>
        <p:sp>
          <p:nvSpPr>
            <p:cNvPr id="2" name="Rectangle : avec coin rogné 1">
              <a:extLst>
                <a:ext uri="{FF2B5EF4-FFF2-40B4-BE49-F238E27FC236}">
                  <a16:creationId xmlns:a16="http://schemas.microsoft.com/office/drawing/2014/main" id="{BF203B18-2305-8B60-3C91-D61A7963C437}"/>
                </a:ext>
              </a:extLst>
            </p:cNvPr>
            <p:cNvSpPr/>
            <p:nvPr/>
          </p:nvSpPr>
          <p:spPr>
            <a:xfrm>
              <a:off x="1193670" y="3181349"/>
              <a:ext cx="1870858" cy="829543"/>
            </a:xfrm>
            <a:prstGeom prst="snip1Rect">
              <a:avLst>
                <a:gd name="adj" fmla="val 2182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0F2D994-EF63-5063-D28D-124986923C33}"/>
                </a:ext>
              </a:extLst>
            </p:cNvPr>
            <p:cNvGrpSpPr/>
            <p:nvPr/>
          </p:nvGrpSpPr>
          <p:grpSpPr>
            <a:xfrm>
              <a:off x="1094096" y="2219352"/>
              <a:ext cx="9779032" cy="2730466"/>
              <a:chOff x="533368" y="1782913"/>
              <a:chExt cx="11298201" cy="3293905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E6518D4-A1D7-500F-A711-29BEE9AA241B}"/>
                  </a:ext>
                </a:extLst>
              </p:cNvPr>
              <p:cNvSpPr/>
              <p:nvPr/>
            </p:nvSpPr>
            <p:spPr>
              <a:xfrm>
                <a:off x="533368" y="2857592"/>
                <a:ext cx="2381248" cy="1169760"/>
              </a:xfrm>
              <a:prstGeom prst="rect">
                <a:avLst/>
              </a:prstGeom>
              <a:noFill/>
              <a:ln w="85725" cmpd="dbl">
                <a:solidFill>
                  <a:srgbClr val="B9BAA3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44AAE3C4-35E1-9E9C-E410-8D4C00D0FCA2}"/>
                  </a:ext>
                </a:extLst>
              </p:cNvPr>
              <p:cNvSpPr txBox="1"/>
              <p:nvPr/>
            </p:nvSpPr>
            <p:spPr>
              <a:xfrm>
                <a:off x="688342" y="2938937"/>
                <a:ext cx="2058599" cy="1000721"/>
              </a:xfrm>
              <a:prstGeom prst="rect">
                <a:avLst/>
              </a:prstGeom>
              <a:noFill/>
            </p:spPr>
            <p:txBody>
              <a:bodyPr wrap="square" tIns="90000" bIns="0" rtlCol="0" anchor="t">
                <a:spAutoFit/>
              </a:bodyPr>
              <a:lstStyle/>
              <a:p>
                <a:r>
                  <a:rPr lang="en-US" sz="2800" dirty="0">
                    <a:solidFill>
                      <a:srgbClr val="B1A7A6"/>
                    </a:solidFill>
                    <a:latin typeface="Midspicy" panose="02000500000000000000" pitchFamily="2" charset="0"/>
                  </a:rPr>
                  <a:t>RESOLVE</a:t>
                </a:r>
                <a:endParaRPr lang="en-US" sz="2000" dirty="0">
                  <a:solidFill>
                    <a:srgbClr val="B1A7A6"/>
                  </a:solidFill>
                  <a:latin typeface="Midspicy" panose="02000500000000000000" pitchFamily="2" charset="0"/>
                </a:endParaRPr>
              </a:p>
              <a:p>
                <a:r>
                  <a:rPr lang="en-US" sz="2000" dirty="0">
                    <a:solidFill>
                      <a:srgbClr val="B1A7A6"/>
                    </a:solidFill>
                    <a:latin typeface="Midspicy" panose="02000500000000000000" pitchFamily="2" charset="0"/>
                  </a:rPr>
                  <a:t>TRADER</a:t>
                </a:r>
              </a:p>
            </p:txBody>
          </p:sp>
          <p:sp>
            <p:nvSpPr>
              <p:cNvPr id="8" name="Rectangle : avec coin rogné 7">
                <a:extLst>
                  <a:ext uri="{FF2B5EF4-FFF2-40B4-BE49-F238E27FC236}">
                    <a16:creationId xmlns:a16="http://schemas.microsoft.com/office/drawing/2014/main" id="{1CCBB3C7-E35B-BC8D-B9C8-6C1DAF1E4661}"/>
                  </a:ext>
                </a:extLst>
              </p:cNvPr>
              <p:cNvSpPr/>
              <p:nvPr/>
            </p:nvSpPr>
            <p:spPr>
              <a:xfrm>
                <a:off x="3517819" y="1877994"/>
                <a:ext cx="2201176" cy="979598"/>
              </a:xfrm>
              <a:prstGeom prst="snip1Rect">
                <a:avLst>
                  <a:gd name="adj" fmla="val 21828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7B97570-2AC5-7806-ECBE-BEDBD9FEFB34}"/>
                  </a:ext>
                </a:extLst>
              </p:cNvPr>
              <p:cNvSpPr/>
              <p:nvPr/>
            </p:nvSpPr>
            <p:spPr>
              <a:xfrm>
                <a:off x="3427784" y="1782913"/>
                <a:ext cx="2381248" cy="1169760"/>
              </a:xfrm>
              <a:prstGeom prst="rect">
                <a:avLst/>
              </a:prstGeom>
              <a:noFill/>
              <a:ln w="85725" cmpd="dbl">
                <a:solidFill>
                  <a:srgbClr val="B9BAA3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18D99F6-DC9F-5970-8E94-3BFA16043EF5}"/>
                  </a:ext>
                </a:extLst>
              </p:cNvPr>
              <p:cNvSpPr txBox="1"/>
              <p:nvPr/>
            </p:nvSpPr>
            <p:spPr>
              <a:xfrm>
                <a:off x="3582503" y="1970326"/>
                <a:ext cx="2136492" cy="767987"/>
              </a:xfrm>
              <a:prstGeom prst="rect">
                <a:avLst/>
              </a:prstGeom>
              <a:noFill/>
            </p:spPr>
            <p:txBody>
              <a:bodyPr wrap="square" tIns="90000" bIns="0" rtlCol="0" anchor="ctr">
                <a:spAutoFit/>
              </a:bodyPr>
              <a:lstStyle/>
              <a:p>
                <a:r>
                  <a:rPr lang="en-US" sz="2400" dirty="0">
                    <a:solidFill>
                      <a:srgbClr val="B1A7A6"/>
                    </a:solidFill>
                    <a:latin typeface="Midspicy" panose="02000500000000000000" pitchFamily="2" charset="0"/>
                  </a:rPr>
                  <a:t>ANALYSE</a:t>
                </a:r>
                <a:endParaRPr lang="en-US" dirty="0">
                  <a:solidFill>
                    <a:srgbClr val="B1A7A6"/>
                  </a:solidFill>
                  <a:latin typeface="Midspicy" panose="02000500000000000000" pitchFamily="2" charset="0"/>
                </a:endParaRPr>
              </a:p>
              <a:p>
                <a:r>
                  <a:rPr lang="en-US" sz="2000" dirty="0">
                    <a:solidFill>
                      <a:srgbClr val="B1A7A6"/>
                    </a:solidFill>
                    <a:latin typeface="Midspicy" panose="02000500000000000000" pitchFamily="2" charset="0"/>
                  </a:rPr>
                  <a:t>SOURCE</a:t>
                </a:r>
                <a:endParaRPr lang="en-US" sz="2800" dirty="0">
                  <a:solidFill>
                    <a:srgbClr val="B1A7A6"/>
                  </a:solidFill>
                  <a:latin typeface="Midspicy" panose="02000500000000000000" pitchFamily="2" charset="0"/>
                </a:endParaRPr>
              </a:p>
            </p:txBody>
          </p:sp>
          <p:sp>
            <p:nvSpPr>
              <p:cNvPr id="11" name="Rectangle : avec coin rogné 10">
                <a:extLst>
                  <a:ext uri="{FF2B5EF4-FFF2-40B4-BE49-F238E27FC236}">
                    <a16:creationId xmlns:a16="http://schemas.microsoft.com/office/drawing/2014/main" id="{8F205AD9-4349-5A62-5F9B-F5F72A57D4E3}"/>
                  </a:ext>
                </a:extLst>
              </p:cNvPr>
              <p:cNvSpPr/>
              <p:nvPr/>
            </p:nvSpPr>
            <p:spPr>
              <a:xfrm>
                <a:off x="3517819" y="4000409"/>
                <a:ext cx="2201176" cy="979598"/>
              </a:xfrm>
              <a:prstGeom prst="snip1Rect">
                <a:avLst>
                  <a:gd name="adj" fmla="val 21828"/>
                </a:avLst>
              </a:prstGeom>
              <a:solidFill>
                <a:srgbClr val="660708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16E2BA6-2607-8F0C-C2C9-E03B45F7E8F9}"/>
                  </a:ext>
                </a:extLst>
              </p:cNvPr>
              <p:cNvSpPr/>
              <p:nvPr/>
            </p:nvSpPr>
            <p:spPr>
              <a:xfrm>
                <a:off x="3427784" y="3905328"/>
                <a:ext cx="2381248" cy="1169760"/>
              </a:xfrm>
              <a:prstGeom prst="rect">
                <a:avLst/>
              </a:prstGeom>
              <a:noFill/>
              <a:ln w="85725" cmpd="dbl">
                <a:solidFill>
                  <a:srgbClr val="B9BAA3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4D67BA66-B21D-2BFB-F276-B575BD3F5063}"/>
                  </a:ext>
                </a:extLst>
              </p:cNvPr>
              <p:cNvSpPr txBox="1"/>
              <p:nvPr/>
            </p:nvSpPr>
            <p:spPr>
              <a:xfrm>
                <a:off x="3582503" y="4092741"/>
                <a:ext cx="2058598" cy="767987"/>
              </a:xfrm>
              <a:prstGeom prst="rect">
                <a:avLst/>
              </a:prstGeom>
              <a:noFill/>
            </p:spPr>
            <p:txBody>
              <a:bodyPr wrap="square" tIns="90000" bIns="0" rtlCol="0" anchor="ctr">
                <a:spAutoFit/>
              </a:bodyPr>
              <a:lstStyle/>
              <a:p>
                <a:r>
                  <a:rPr lang="en-US" sz="2400" dirty="0">
                    <a:solidFill>
                      <a:srgbClr val="B1A7A6"/>
                    </a:solidFill>
                    <a:latin typeface="Midspicy" panose="02000500000000000000" pitchFamily="2" charset="0"/>
                  </a:rPr>
                  <a:t>SELECT</a:t>
                </a:r>
                <a:endParaRPr lang="en-US" dirty="0">
                  <a:solidFill>
                    <a:srgbClr val="B1A7A6"/>
                  </a:solidFill>
                  <a:latin typeface="Midspicy" panose="02000500000000000000" pitchFamily="2" charset="0"/>
                </a:endParaRPr>
              </a:p>
              <a:p>
                <a:r>
                  <a:rPr lang="en-US" sz="2000" dirty="0">
                    <a:solidFill>
                      <a:srgbClr val="B1A7A6"/>
                    </a:solidFill>
                    <a:latin typeface="Midspicy" panose="02000500000000000000" pitchFamily="2" charset="0"/>
                  </a:rPr>
                  <a:t>DRAIN</a:t>
                </a:r>
              </a:p>
            </p:txBody>
          </p:sp>
          <p:sp>
            <p:nvSpPr>
              <p:cNvPr id="16" name="Rectangle : avec coin rogné 15">
                <a:extLst>
                  <a:ext uri="{FF2B5EF4-FFF2-40B4-BE49-F238E27FC236}">
                    <a16:creationId xmlns:a16="http://schemas.microsoft.com/office/drawing/2014/main" id="{85E037BF-8CDA-90FF-3A38-F4D16B728251}"/>
                  </a:ext>
                </a:extLst>
              </p:cNvPr>
              <p:cNvSpPr/>
              <p:nvPr/>
            </p:nvSpPr>
            <p:spPr>
              <a:xfrm>
                <a:off x="6531152" y="1877994"/>
                <a:ext cx="2201176" cy="979598"/>
              </a:xfrm>
              <a:prstGeom prst="snip1Rect">
                <a:avLst>
                  <a:gd name="adj" fmla="val 21828"/>
                </a:avLst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86E7894-8D45-E4C3-DF6B-026E51BED520}"/>
                  </a:ext>
                </a:extLst>
              </p:cNvPr>
              <p:cNvSpPr/>
              <p:nvPr/>
            </p:nvSpPr>
            <p:spPr>
              <a:xfrm>
                <a:off x="6441117" y="1782913"/>
                <a:ext cx="2381248" cy="1169760"/>
              </a:xfrm>
              <a:prstGeom prst="rect">
                <a:avLst/>
              </a:prstGeom>
              <a:noFill/>
              <a:ln w="85725" cmpd="dbl">
                <a:solidFill>
                  <a:srgbClr val="B9BAA3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097E8FAD-F286-FCB1-9092-ACBDE371FAB0}"/>
                  </a:ext>
                </a:extLst>
              </p:cNvPr>
              <p:cNvSpPr txBox="1"/>
              <p:nvPr/>
            </p:nvSpPr>
            <p:spPr>
              <a:xfrm>
                <a:off x="6595836" y="1939548"/>
                <a:ext cx="2058598" cy="829543"/>
              </a:xfrm>
              <a:prstGeom prst="rect">
                <a:avLst/>
              </a:prstGeom>
              <a:noFill/>
            </p:spPr>
            <p:txBody>
              <a:bodyPr wrap="square" tIns="90000" bIns="0" rtlCol="0" anchor="ctr">
                <a:spAutoFit/>
              </a:bodyPr>
              <a:lstStyle/>
              <a:p>
                <a:r>
                  <a:rPr lang="en-US" sz="2800" dirty="0">
                    <a:solidFill>
                      <a:srgbClr val="B1A7A6"/>
                    </a:solidFill>
                    <a:latin typeface="Midspicy" panose="02000500000000000000" pitchFamily="2" charset="0"/>
                  </a:rPr>
                  <a:t>USE</a:t>
                </a:r>
                <a:endParaRPr lang="en-US" sz="2000" dirty="0">
                  <a:solidFill>
                    <a:srgbClr val="B1A7A6"/>
                  </a:solidFill>
                  <a:latin typeface="Midspicy" panose="02000500000000000000" pitchFamily="2" charset="0"/>
                </a:endParaRPr>
              </a:p>
              <a:p>
                <a:r>
                  <a:rPr lang="en-US" sz="2000" dirty="0">
                    <a:solidFill>
                      <a:srgbClr val="B1A7A6"/>
                    </a:solidFill>
                    <a:latin typeface="Midspicy" panose="02000500000000000000" pitchFamily="2" charset="0"/>
                  </a:rPr>
                  <a:t>TRADER</a:t>
                </a:r>
              </a:p>
            </p:txBody>
          </p:sp>
          <p:sp>
            <p:nvSpPr>
              <p:cNvPr id="20" name="Rectangle : avec coin rogné 19">
                <a:extLst>
                  <a:ext uri="{FF2B5EF4-FFF2-40B4-BE49-F238E27FC236}">
                    <a16:creationId xmlns:a16="http://schemas.microsoft.com/office/drawing/2014/main" id="{E2E0BFBB-2BAE-617E-CB75-9C20085058DE}"/>
                  </a:ext>
                </a:extLst>
              </p:cNvPr>
              <p:cNvSpPr/>
              <p:nvPr/>
            </p:nvSpPr>
            <p:spPr>
              <a:xfrm>
                <a:off x="9540356" y="2952673"/>
                <a:ext cx="2201176" cy="979598"/>
              </a:xfrm>
              <a:prstGeom prst="snip1Rect">
                <a:avLst>
                  <a:gd name="adj" fmla="val 21828"/>
                </a:avLst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A5C14D0-C413-1A88-CD80-FF441A4AF756}"/>
                  </a:ext>
                </a:extLst>
              </p:cNvPr>
              <p:cNvSpPr/>
              <p:nvPr/>
            </p:nvSpPr>
            <p:spPr>
              <a:xfrm>
                <a:off x="9450321" y="2857592"/>
                <a:ext cx="2381248" cy="1169760"/>
              </a:xfrm>
              <a:prstGeom prst="rect">
                <a:avLst/>
              </a:prstGeom>
              <a:noFill/>
              <a:ln w="85725" cmpd="dbl">
                <a:solidFill>
                  <a:srgbClr val="B9BAA3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5C096AFE-929D-9214-6512-845D28067755}"/>
                  </a:ext>
                </a:extLst>
              </p:cNvPr>
              <p:cNvSpPr txBox="1"/>
              <p:nvPr/>
            </p:nvSpPr>
            <p:spPr>
              <a:xfrm>
                <a:off x="9605040" y="3045005"/>
                <a:ext cx="2058598" cy="767987"/>
              </a:xfrm>
              <a:prstGeom prst="rect">
                <a:avLst/>
              </a:prstGeom>
              <a:noFill/>
            </p:spPr>
            <p:txBody>
              <a:bodyPr wrap="square" tIns="90000" bIns="0" rtlCol="0" anchor="ctr">
                <a:spAutoFit/>
              </a:bodyPr>
              <a:lstStyle/>
              <a:p>
                <a:r>
                  <a:rPr lang="en-US" sz="2400" dirty="0">
                    <a:solidFill>
                      <a:srgbClr val="B1A7A6"/>
                    </a:solidFill>
                    <a:latin typeface="Midspicy" panose="02000500000000000000" pitchFamily="2" charset="0"/>
                  </a:rPr>
                  <a:t>UNLOCK</a:t>
                </a:r>
                <a:endParaRPr lang="en-US" dirty="0">
                  <a:solidFill>
                    <a:srgbClr val="B1A7A6"/>
                  </a:solidFill>
                  <a:latin typeface="Midspicy" panose="02000500000000000000" pitchFamily="2" charset="0"/>
                </a:endParaRPr>
              </a:p>
              <a:p>
                <a:r>
                  <a:rPr lang="en-US" sz="2000" dirty="0">
                    <a:solidFill>
                      <a:srgbClr val="B1A7A6"/>
                    </a:solidFill>
                    <a:latin typeface="Midspicy" panose="02000500000000000000" pitchFamily="2" charset="0"/>
                  </a:rPr>
                  <a:t>TRADER</a:t>
                </a:r>
              </a:p>
            </p:txBody>
          </p:sp>
          <p:sp>
            <p:nvSpPr>
              <p:cNvPr id="12" name="Rectangle : avec coin rogné 11">
                <a:extLst>
                  <a:ext uri="{FF2B5EF4-FFF2-40B4-BE49-F238E27FC236}">
                    <a16:creationId xmlns:a16="http://schemas.microsoft.com/office/drawing/2014/main" id="{2634D3D8-9AEE-EB03-C7F2-7FD162478A2D}"/>
                  </a:ext>
                </a:extLst>
              </p:cNvPr>
              <p:cNvSpPr/>
              <p:nvPr/>
            </p:nvSpPr>
            <p:spPr>
              <a:xfrm>
                <a:off x="6533630" y="4002139"/>
                <a:ext cx="2201176" cy="979598"/>
              </a:xfrm>
              <a:prstGeom prst="snip1Rect">
                <a:avLst>
                  <a:gd name="adj" fmla="val 21828"/>
                </a:avLst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68F15B8-A0AC-BDEF-AE07-BD8F51B7F73A}"/>
                  </a:ext>
                </a:extLst>
              </p:cNvPr>
              <p:cNvSpPr/>
              <p:nvPr/>
            </p:nvSpPr>
            <p:spPr>
              <a:xfrm>
                <a:off x="6443595" y="3907058"/>
                <a:ext cx="2381248" cy="1169760"/>
              </a:xfrm>
              <a:prstGeom prst="rect">
                <a:avLst/>
              </a:prstGeom>
              <a:noFill/>
              <a:ln w="85725" cmpd="dbl">
                <a:solidFill>
                  <a:srgbClr val="B9BAA3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F71827C5-5849-84B7-3993-84ACF6312C40}"/>
                  </a:ext>
                </a:extLst>
              </p:cNvPr>
              <p:cNvSpPr txBox="1"/>
              <p:nvPr/>
            </p:nvSpPr>
            <p:spPr>
              <a:xfrm>
                <a:off x="6598314" y="4063693"/>
                <a:ext cx="2058598" cy="829543"/>
              </a:xfrm>
              <a:prstGeom prst="rect">
                <a:avLst/>
              </a:prstGeom>
              <a:noFill/>
            </p:spPr>
            <p:txBody>
              <a:bodyPr wrap="square" tIns="90000" bIns="0" rtlCol="0" anchor="ctr">
                <a:spAutoFit/>
              </a:bodyPr>
              <a:lstStyle/>
              <a:p>
                <a:r>
                  <a:rPr lang="en-US" sz="2800" dirty="0">
                    <a:solidFill>
                      <a:srgbClr val="B1A7A6"/>
                    </a:solidFill>
                    <a:latin typeface="Midspicy" panose="02000500000000000000" pitchFamily="2" charset="0"/>
                  </a:rPr>
                  <a:t>MANIPULE</a:t>
                </a:r>
                <a:endParaRPr lang="en-US" sz="2000" dirty="0">
                  <a:solidFill>
                    <a:srgbClr val="B1A7A6"/>
                  </a:solidFill>
                  <a:latin typeface="Midspicy" panose="02000500000000000000" pitchFamily="2" charset="0"/>
                </a:endParaRPr>
              </a:p>
              <a:p>
                <a:r>
                  <a:rPr lang="en-US" sz="2000" dirty="0">
                    <a:solidFill>
                      <a:srgbClr val="B1A7A6"/>
                    </a:solidFill>
                    <a:latin typeface="Midspicy" panose="02000500000000000000" pitchFamily="2" charset="0"/>
                  </a:rPr>
                  <a:t>CONVERTER</a:t>
                </a:r>
              </a:p>
            </p:txBody>
          </p:sp>
          <p:cxnSp>
            <p:nvCxnSpPr>
              <p:cNvPr id="24" name="Connecteur : en angle 23">
                <a:extLst>
                  <a:ext uri="{FF2B5EF4-FFF2-40B4-BE49-F238E27FC236}">
                    <a16:creationId xmlns:a16="http://schemas.microsoft.com/office/drawing/2014/main" id="{28881D4B-99CD-EC73-D168-41D5ED65044F}"/>
                  </a:ext>
                </a:extLst>
              </p:cNvPr>
              <p:cNvCxnSpPr>
                <a:stCxn id="3" idx="3"/>
                <a:endCxn id="9" idx="1"/>
              </p:cNvCxnSpPr>
              <p:nvPr/>
            </p:nvCxnSpPr>
            <p:spPr>
              <a:xfrm flipV="1">
                <a:off x="2914616" y="2367793"/>
                <a:ext cx="513168" cy="1074679"/>
              </a:xfrm>
              <a:prstGeom prst="bentConnector3">
                <a:avLst/>
              </a:prstGeom>
              <a:ln w="31750">
                <a:solidFill>
                  <a:srgbClr val="B9BAA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 : en angle 26">
                <a:extLst>
                  <a:ext uri="{FF2B5EF4-FFF2-40B4-BE49-F238E27FC236}">
                    <a16:creationId xmlns:a16="http://schemas.microsoft.com/office/drawing/2014/main" id="{6B489754-9E19-DFE9-A271-DBF5DD809BA0}"/>
                  </a:ext>
                </a:extLst>
              </p:cNvPr>
              <p:cNvCxnSpPr>
                <a:cxnSpLocks/>
                <a:stCxn id="3" idx="3"/>
                <a:endCxn id="13" idx="1"/>
              </p:cNvCxnSpPr>
              <p:nvPr/>
            </p:nvCxnSpPr>
            <p:spPr>
              <a:xfrm>
                <a:off x="2914616" y="3442472"/>
                <a:ext cx="513168" cy="1047735"/>
              </a:xfrm>
              <a:prstGeom prst="bentConnector3">
                <a:avLst/>
              </a:prstGeom>
              <a:ln w="31750">
                <a:solidFill>
                  <a:srgbClr val="B9BAA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cteur droit avec flèche 30">
                <a:extLst>
                  <a:ext uri="{FF2B5EF4-FFF2-40B4-BE49-F238E27FC236}">
                    <a16:creationId xmlns:a16="http://schemas.microsoft.com/office/drawing/2014/main" id="{AA10EB76-C065-E509-F794-F182438B48FA}"/>
                  </a:ext>
                </a:extLst>
              </p:cNvPr>
              <p:cNvCxnSpPr>
                <a:stCxn id="9" idx="2"/>
                <a:endCxn id="13" idx="0"/>
              </p:cNvCxnSpPr>
              <p:nvPr/>
            </p:nvCxnSpPr>
            <p:spPr>
              <a:xfrm>
                <a:off x="4618408" y="2952673"/>
                <a:ext cx="0" cy="952655"/>
              </a:xfrm>
              <a:prstGeom prst="straightConnector1">
                <a:avLst/>
              </a:prstGeom>
              <a:ln w="31750">
                <a:solidFill>
                  <a:srgbClr val="B9BAA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cteur : en angle 32">
                <a:extLst>
                  <a:ext uri="{FF2B5EF4-FFF2-40B4-BE49-F238E27FC236}">
                    <a16:creationId xmlns:a16="http://schemas.microsoft.com/office/drawing/2014/main" id="{B66B85AB-B065-749A-280C-E29292E719F4}"/>
                  </a:ext>
                </a:extLst>
              </p:cNvPr>
              <p:cNvCxnSpPr>
                <a:stCxn id="13" idx="3"/>
                <a:endCxn id="17" idx="1"/>
              </p:cNvCxnSpPr>
              <p:nvPr/>
            </p:nvCxnSpPr>
            <p:spPr>
              <a:xfrm flipV="1">
                <a:off x="5809032" y="2367793"/>
                <a:ext cx="632085" cy="2122415"/>
              </a:xfrm>
              <a:prstGeom prst="bentConnector3">
                <a:avLst/>
              </a:prstGeom>
              <a:ln w="31750">
                <a:solidFill>
                  <a:srgbClr val="B9BAA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cteur droit avec flèche 35">
                <a:extLst>
                  <a:ext uri="{FF2B5EF4-FFF2-40B4-BE49-F238E27FC236}">
                    <a16:creationId xmlns:a16="http://schemas.microsoft.com/office/drawing/2014/main" id="{9185B8CC-8772-2457-41B1-84808886C0FC}"/>
                  </a:ext>
                </a:extLst>
              </p:cNvPr>
              <p:cNvCxnSpPr>
                <a:stCxn id="13" idx="3"/>
                <a:endCxn id="14" idx="1"/>
              </p:cNvCxnSpPr>
              <p:nvPr/>
            </p:nvCxnSpPr>
            <p:spPr>
              <a:xfrm>
                <a:off x="5809032" y="4490208"/>
                <a:ext cx="634563" cy="1730"/>
              </a:xfrm>
              <a:prstGeom prst="straightConnector1">
                <a:avLst/>
              </a:prstGeom>
              <a:ln w="31750">
                <a:solidFill>
                  <a:srgbClr val="B9BAA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necteur : en angle 39">
                <a:extLst>
                  <a:ext uri="{FF2B5EF4-FFF2-40B4-BE49-F238E27FC236}">
                    <a16:creationId xmlns:a16="http://schemas.microsoft.com/office/drawing/2014/main" id="{02448AC7-CC02-5708-AC79-CF94315C51BD}"/>
                  </a:ext>
                </a:extLst>
              </p:cNvPr>
              <p:cNvCxnSpPr>
                <a:stCxn id="14" idx="3"/>
                <a:endCxn id="21" idx="1"/>
              </p:cNvCxnSpPr>
              <p:nvPr/>
            </p:nvCxnSpPr>
            <p:spPr>
              <a:xfrm flipV="1">
                <a:off x="8824843" y="3442472"/>
                <a:ext cx="625478" cy="1049466"/>
              </a:xfrm>
              <a:prstGeom prst="bentConnector3">
                <a:avLst/>
              </a:prstGeom>
              <a:ln w="31750">
                <a:solidFill>
                  <a:srgbClr val="B9BAA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eur : en angle 43">
                <a:extLst>
                  <a:ext uri="{FF2B5EF4-FFF2-40B4-BE49-F238E27FC236}">
                    <a16:creationId xmlns:a16="http://schemas.microsoft.com/office/drawing/2014/main" id="{37053DA5-E035-752D-D706-954C575EE603}"/>
                  </a:ext>
                </a:extLst>
              </p:cNvPr>
              <p:cNvCxnSpPr>
                <a:stCxn id="17" idx="3"/>
                <a:endCxn id="21" idx="1"/>
              </p:cNvCxnSpPr>
              <p:nvPr/>
            </p:nvCxnSpPr>
            <p:spPr>
              <a:xfrm>
                <a:off x="8822365" y="2367793"/>
                <a:ext cx="627956" cy="1074679"/>
              </a:xfrm>
              <a:prstGeom prst="bentConnector3">
                <a:avLst/>
              </a:prstGeom>
              <a:ln w="31750">
                <a:solidFill>
                  <a:srgbClr val="B9BAA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cteur : en angle 45">
                <a:extLst>
                  <a:ext uri="{FF2B5EF4-FFF2-40B4-BE49-F238E27FC236}">
                    <a16:creationId xmlns:a16="http://schemas.microsoft.com/office/drawing/2014/main" id="{0A0D5E7C-B8D5-88D6-C376-A24B6C2115BB}"/>
                  </a:ext>
                </a:extLst>
              </p:cNvPr>
              <p:cNvCxnSpPr>
                <a:stCxn id="21" idx="0"/>
                <a:endCxn id="9" idx="0"/>
              </p:cNvCxnSpPr>
              <p:nvPr/>
            </p:nvCxnSpPr>
            <p:spPr>
              <a:xfrm rot="16200000" flipV="1">
                <a:off x="7092338" y="-691016"/>
                <a:ext cx="1074679" cy="6022537"/>
              </a:xfrm>
              <a:prstGeom prst="bentConnector3">
                <a:avLst>
                  <a:gd name="adj1" fmla="val 141656"/>
                </a:avLst>
              </a:prstGeom>
              <a:ln w="31750">
                <a:solidFill>
                  <a:srgbClr val="B9BAA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cteur : en angle 48">
                <a:extLst>
                  <a:ext uri="{FF2B5EF4-FFF2-40B4-BE49-F238E27FC236}">
                    <a16:creationId xmlns:a16="http://schemas.microsoft.com/office/drawing/2014/main" id="{88CBE677-EEEC-0217-E508-C755A7686D2C}"/>
                  </a:ext>
                </a:extLst>
              </p:cNvPr>
              <p:cNvCxnSpPr>
                <a:stCxn id="21" idx="2"/>
                <a:endCxn id="3" idx="2"/>
              </p:cNvCxnSpPr>
              <p:nvPr/>
            </p:nvCxnSpPr>
            <p:spPr>
              <a:xfrm rot="5400000">
                <a:off x="6182469" y="-431124"/>
                <a:ext cx="12700" cy="8916953"/>
              </a:xfrm>
              <a:prstGeom prst="bentConnector3">
                <a:avLst>
                  <a:gd name="adj1" fmla="val 12450000"/>
                </a:avLst>
              </a:prstGeom>
              <a:ln w="31750">
                <a:solidFill>
                  <a:srgbClr val="B9BAA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Picture 22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43F396F4-D58F-8222-10E8-7CD45888B4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7658322" y="-306208"/>
            <a:ext cx="3578227" cy="7797221"/>
          </a:xfrm>
          <a:prstGeom prst="rect">
            <a:avLst/>
          </a:prstGeom>
          <a:effectLst>
            <a:outerShdw blurRad="50800" dist="279400" dir="396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400FC9EB-A233-A154-9679-D465F408BA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6003586" y="-717261"/>
            <a:ext cx="3578227" cy="7797221"/>
          </a:xfrm>
          <a:prstGeom prst="rect">
            <a:avLst/>
          </a:prstGeom>
          <a:effectLst>
            <a:outerShdw blurRad="50800" dist="279400" dir="564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A41F361F-22D4-8D96-0753-0FCB4DDA6B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2196883" y="-3217841"/>
            <a:ext cx="16551275" cy="1755061"/>
          </a:xfrm>
          <a:prstGeom prst="rect">
            <a:avLst/>
          </a:prstGeom>
        </p:spPr>
      </p:pic>
      <p:sp>
        <p:nvSpPr>
          <p:cNvPr id="28" name="Titre 5">
            <a:extLst>
              <a:ext uri="{FF2B5EF4-FFF2-40B4-BE49-F238E27FC236}">
                <a16:creationId xmlns:a16="http://schemas.microsoft.com/office/drawing/2014/main" id="{FBDA7FF8-859A-39A5-6948-8DE972603BA3}"/>
              </a:ext>
            </a:extLst>
          </p:cNvPr>
          <p:cNvSpPr txBox="1">
            <a:spLocks/>
          </p:cNvSpPr>
          <p:nvPr/>
        </p:nvSpPr>
        <p:spPr>
          <a:xfrm>
            <a:off x="1201861" y="1052632"/>
            <a:ext cx="11655392" cy="1293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D6D5C9"/>
                </a:solidFill>
                <a:latin typeface="Heading Now Trial 55 Medium" panose="00000600000000000000" pitchFamily="2" charset="0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Futura Hv BT" panose="020B0702020204020204" pitchFamily="34" charset="0"/>
              </a:rPr>
              <a:t>GAME LOOP</a:t>
            </a:r>
            <a:br>
              <a:rPr lang="en-US" dirty="0"/>
            </a:br>
            <a:r>
              <a:rPr lang="en-US" sz="3600" dirty="0">
                <a:latin typeface="Futura Lt BT" panose="020B0402020204020303" pitchFamily="34" charset="0"/>
              </a:rPr>
              <a:t>RESOLVE</a:t>
            </a:r>
            <a:endParaRPr lang="en-US" dirty="0">
              <a:latin typeface="Futura Lt BT" panose="020B0402020204020303" pitchFamily="34" charset="0"/>
            </a:endParaRPr>
          </a:p>
        </p:txBody>
      </p:sp>
      <p:pic>
        <p:nvPicPr>
          <p:cNvPr id="37" name="Picture 36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1E96DA28-760B-ED31-0BB5-1F063A7669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1981190" y="-429095"/>
            <a:ext cx="3578227" cy="7797221"/>
          </a:xfrm>
          <a:prstGeom prst="rect">
            <a:avLst/>
          </a:prstGeom>
          <a:effectLst>
            <a:outerShdw blurRad="50800" dist="279400" dir="396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38" name="Picture 37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6244DC6D-2661-109A-FC42-806E4D5625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0402886" y="-469611"/>
            <a:ext cx="3578227" cy="7797221"/>
          </a:xfrm>
          <a:prstGeom prst="rect">
            <a:avLst/>
          </a:prstGeom>
          <a:effectLst>
            <a:outerShdw blurRad="50800" dist="279400" dir="564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39" name="Picture 38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31AE1CF9-6898-44BE-1FEB-1D1CAA1D0A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2179638" y="-576146"/>
            <a:ext cx="16551275" cy="175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283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05FCF35F-6AF3-62A9-BE11-863FC4E37B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2724360" y="-311017"/>
            <a:ext cx="16551275" cy="1755061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1C93E6AA-C9B7-FE24-BB71-EFB696F2A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396" y="1273185"/>
            <a:ext cx="11655392" cy="115496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Futura Hv BT" panose="020B0702020204020204" pitchFamily="34" charset="0"/>
              </a:rPr>
              <a:t>FEATURES</a:t>
            </a:r>
            <a:r>
              <a:rPr lang="en-US" dirty="0"/>
              <a:t> </a:t>
            </a:r>
            <a:br>
              <a:rPr lang="en-US" dirty="0"/>
            </a:br>
            <a:r>
              <a:rPr lang="en-US" sz="4000" dirty="0">
                <a:latin typeface="Futura Lt BT" panose="020B0402020204020303" pitchFamily="34" charset="0"/>
              </a:rPr>
              <a:t>EXPLORATION</a:t>
            </a:r>
            <a:endParaRPr lang="en-US" dirty="0">
              <a:latin typeface="Futura Lt BT" panose="020B0402020204020303" pitchFamily="34" charset="0"/>
            </a:endParaRPr>
          </a:p>
        </p:txBody>
      </p:sp>
      <p:pic>
        <p:nvPicPr>
          <p:cNvPr id="2050" name="Picture 2" descr="Test : Syberia sur Nintendo Switch - Nintend'Alerts">
            <a:extLst>
              <a:ext uri="{FF2B5EF4-FFF2-40B4-BE49-F238E27FC236}">
                <a16:creationId xmlns:a16="http://schemas.microsoft.com/office/drawing/2014/main" id="{7EEAEB7C-5546-64FC-C384-824E34A6E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821" y="3932356"/>
            <a:ext cx="3762163" cy="211621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55A29AB-5F0C-9F28-1800-779DD4C55AD4}"/>
              </a:ext>
            </a:extLst>
          </p:cNvPr>
          <p:cNvSpPr txBox="1"/>
          <p:nvPr/>
        </p:nvSpPr>
        <p:spPr>
          <a:xfrm>
            <a:off x="7633169" y="6045688"/>
            <a:ext cx="1479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r">
              <a:defRPr sz="1400" i="1">
                <a:solidFill>
                  <a:srgbClr val="B9BAA3"/>
                </a:solidFill>
                <a:latin typeface="Futura Lt BT" panose="020B0402020204020303" pitchFamily="34" charset="0"/>
              </a:defRPr>
            </a:lvl1pPr>
          </a:lstStyle>
          <a:p>
            <a:r>
              <a:rPr lang="en-US" dirty="0" err="1"/>
              <a:t>Syberia</a:t>
            </a:r>
            <a:r>
              <a:rPr lang="en-US" dirty="0"/>
              <a:t> - 2002</a:t>
            </a:r>
          </a:p>
        </p:txBody>
      </p:sp>
      <p:pic>
        <p:nvPicPr>
          <p:cNvPr id="2052" name="Picture 4" descr="Скачать Resident Evil 2 (1998) &quot;Сборка PC Classic Rebirth + HD textures&quot; -  Графика">
            <a:extLst>
              <a:ext uri="{FF2B5EF4-FFF2-40B4-BE49-F238E27FC236}">
                <a16:creationId xmlns:a16="http://schemas.microsoft.com/office/drawing/2014/main" id="{7D514A06-1EDF-FCAB-2233-4B19EF186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821" y="1468792"/>
            <a:ext cx="2821621" cy="211621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4E5B6F9-2E96-EF09-BFA3-152984D544BC}"/>
              </a:ext>
            </a:extLst>
          </p:cNvPr>
          <p:cNvSpPr txBox="1"/>
          <p:nvPr/>
        </p:nvSpPr>
        <p:spPr>
          <a:xfrm>
            <a:off x="7134224" y="3585008"/>
            <a:ext cx="1813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rgbClr val="B9BAA3"/>
                </a:solidFill>
                <a:latin typeface="Futura Lt BT" panose="020B0402020204020303" pitchFamily="34" charset="0"/>
              </a:rPr>
              <a:t>Resident Evil 2 - 1998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2DED5C1-9CA9-04C2-286B-AA6E343572BA}"/>
              </a:ext>
            </a:extLst>
          </p:cNvPr>
          <p:cNvSpPr txBox="1"/>
          <p:nvPr/>
        </p:nvSpPr>
        <p:spPr>
          <a:xfrm>
            <a:off x="1099396" y="2506821"/>
            <a:ext cx="439912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D6D5C9"/>
                </a:solidFill>
                <a:latin typeface="Futura Hv BT" panose="020B0702020204020204" pitchFamily="34" charset="0"/>
              </a:rPr>
              <a:t>Exploration :</a:t>
            </a:r>
            <a:endParaRPr lang="en-US" sz="1600" dirty="0">
              <a:solidFill>
                <a:srgbClr val="D6D5C9"/>
              </a:solidFill>
              <a:latin typeface="Futura Hv BT" panose="020B0702020204020204" pitchFamily="34" charset="0"/>
            </a:endParaRPr>
          </a:p>
          <a:p>
            <a:endParaRPr lang="en-US" dirty="0">
              <a:solidFill>
                <a:srgbClr val="D6D5C9"/>
              </a:solidFill>
              <a:latin typeface="Futura Lt BT" panose="020B0402020204020303" pitchFamily="34" charset="0"/>
            </a:endParaRPr>
          </a:p>
          <a:p>
            <a:pPr algn="just"/>
            <a:r>
              <a:rPr lang="en-US" dirty="0">
                <a:solidFill>
                  <a:srgbClr val="D6D5C9"/>
                </a:solidFill>
                <a:latin typeface="Futura Lt BT" panose="020B0402020204020303" pitchFamily="34" charset="0"/>
              </a:rPr>
              <a:t>The exploration in “Le chat noir” is using a fixed camera in the scene. The character can explore is environment only by walking. </a:t>
            </a:r>
          </a:p>
          <a:p>
            <a:pPr algn="just"/>
            <a:endParaRPr lang="en-US" dirty="0">
              <a:solidFill>
                <a:srgbClr val="D6D5C9"/>
              </a:solidFill>
              <a:latin typeface="Futura Lt BT" panose="020B0402020204020303" pitchFamily="34" charset="0"/>
            </a:endParaRPr>
          </a:p>
          <a:p>
            <a:pPr algn="just"/>
            <a:r>
              <a:rPr lang="en-US" dirty="0">
                <a:solidFill>
                  <a:srgbClr val="D6D5C9"/>
                </a:solidFill>
                <a:latin typeface="Futura Lt BT" panose="020B0402020204020303" pitchFamily="34" charset="0"/>
              </a:rPr>
              <a:t>By exploring, the character can find specific elements in the scene to interact with. There are highlighted to orient the player in a direction</a:t>
            </a:r>
            <a:r>
              <a:rPr lang="en-US" sz="1600" dirty="0">
                <a:solidFill>
                  <a:srgbClr val="D6D5C9"/>
                </a:solidFill>
                <a:latin typeface="Futura Lt BT" panose="020B0402020204020303" pitchFamily="34" charset="0"/>
              </a:rPr>
              <a:t>.</a:t>
            </a: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424C08B4-043D-3BB8-71F2-0DB2A7064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C7F3D84F-7E1A-4A2D-AC80-ACDEDAFA9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2" name="Picture 1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861C3D8E-D6ED-4F53-BF63-9852EE32529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1981190" y="-429095"/>
            <a:ext cx="3578227" cy="7797221"/>
          </a:xfrm>
          <a:prstGeom prst="rect">
            <a:avLst/>
          </a:prstGeom>
          <a:effectLst>
            <a:outerShdw blurRad="50800" dist="279400" dir="396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21D38710-5DF2-655A-EC73-02E14D8E4A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0402886" y="-469611"/>
            <a:ext cx="3578227" cy="7797221"/>
          </a:xfrm>
          <a:prstGeom prst="rect">
            <a:avLst/>
          </a:prstGeom>
          <a:effectLst>
            <a:outerShdw blurRad="50800" dist="279400" dir="564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5FF651EE-69F5-5848-CC17-B803A87A78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1348545" y="-330931"/>
            <a:ext cx="16551275" cy="175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98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05FCF35F-6AF3-62A9-BE11-863FC4E37B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2724360" y="-311017"/>
            <a:ext cx="16551275" cy="1755061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1C93E6AA-C9B7-FE24-BB71-EFB696F2A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396" y="1293684"/>
            <a:ext cx="11655392" cy="115496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Futura Hv BT" panose="020B0702020204020204" pitchFamily="34" charset="0"/>
              </a:rPr>
              <a:t>FEATURES</a:t>
            </a:r>
            <a:r>
              <a:rPr lang="en-US" dirty="0"/>
              <a:t> </a:t>
            </a:r>
            <a:br>
              <a:rPr lang="en-US" dirty="0"/>
            </a:br>
            <a:r>
              <a:rPr lang="en-US" sz="4000" dirty="0">
                <a:latin typeface="Futura Lt BT" panose="020B0402020204020303" pitchFamily="34" charset="0"/>
              </a:rPr>
              <a:t>INTERACTION</a:t>
            </a:r>
            <a:endParaRPr lang="en-US" dirty="0">
              <a:latin typeface="Futura Lt BT" panose="020B0402020204020303" pitchFamily="34" charset="0"/>
            </a:endParaRP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424C08B4-043D-3BB8-71F2-0DB2A7064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C7F3D84F-7E1A-4A2D-AC80-ACDEDAFA9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" name="Picture 1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861C3D8E-D6ED-4F53-BF63-9852EE3252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1981190" y="-429095"/>
            <a:ext cx="3578227" cy="7797221"/>
          </a:xfrm>
          <a:prstGeom prst="rect">
            <a:avLst/>
          </a:prstGeom>
          <a:effectLst>
            <a:outerShdw blurRad="50800" dist="279400" dir="396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21D38710-5DF2-655A-EC73-02E14D8E4A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0402886" y="-469611"/>
            <a:ext cx="3578227" cy="7797221"/>
          </a:xfrm>
          <a:prstGeom prst="rect">
            <a:avLst/>
          </a:prstGeom>
          <a:effectLst>
            <a:outerShdw blurRad="50800" dist="279400" dir="564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5FF651EE-69F5-5848-CC17-B803A87A78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1348545" y="-330931"/>
            <a:ext cx="16551275" cy="1755061"/>
          </a:xfrm>
          <a:prstGeom prst="rect">
            <a:avLst/>
          </a:prstGeom>
        </p:spPr>
      </p:pic>
      <p:sp>
        <p:nvSpPr>
          <p:cNvPr id="9" name="ZoneTexte 6">
            <a:extLst>
              <a:ext uri="{FF2B5EF4-FFF2-40B4-BE49-F238E27FC236}">
                <a16:creationId xmlns:a16="http://schemas.microsoft.com/office/drawing/2014/main" id="{251B2A3D-BE89-9B5B-5F02-8D9D2E652AD8}"/>
              </a:ext>
            </a:extLst>
          </p:cNvPr>
          <p:cNvSpPr txBox="1"/>
          <p:nvPr/>
        </p:nvSpPr>
        <p:spPr>
          <a:xfrm>
            <a:off x="1099396" y="2947854"/>
            <a:ext cx="40207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D6D5C9"/>
                </a:solidFill>
                <a:latin typeface="Futura Hv BT" panose="020B0702020204020204" pitchFamily="34" charset="0"/>
              </a:rPr>
              <a:t>Interaction : </a:t>
            </a:r>
          </a:p>
          <a:p>
            <a:endParaRPr lang="en-US" sz="1600" dirty="0">
              <a:solidFill>
                <a:srgbClr val="D6D5C9"/>
              </a:solidFill>
              <a:latin typeface="Futura Lt BT" panose="020B0402020204020303" pitchFamily="34" charset="0"/>
            </a:endParaRPr>
          </a:p>
          <a:p>
            <a:pPr algn="just"/>
            <a:r>
              <a:rPr lang="en-US" dirty="0">
                <a:solidFill>
                  <a:srgbClr val="D6D5C9"/>
                </a:solidFill>
                <a:latin typeface="Futura Lt BT" panose="020B0402020204020303" pitchFamily="34" charset="0"/>
              </a:rPr>
              <a:t>The character can interact with its environment to engage a puzzle or change his point of view to a closer one.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DADEDD1-2446-EFCB-476B-47D4D4907CD6}"/>
              </a:ext>
            </a:extLst>
          </p:cNvPr>
          <p:cNvGrpSpPr/>
          <p:nvPr/>
        </p:nvGrpSpPr>
        <p:grpSpPr>
          <a:xfrm>
            <a:off x="6675607" y="1691647"/>
            <a:ext cx="3107462" cy="4487273"/>
            <a:chOff x="6484902" y="1586854"/>
            <a:chExt cx="3107462" cy="4487273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E93914B6-6EBA-FD36-3300-2E0B175A41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484902" y="1586854"/>
              <a:ext cx="3100543" cy="1954516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ZoneTexte 4">
              <a:extLst>
                <a:ext uri="{FF2B5EF4-FFF2-40B4-BE49-F238E27FC236}">
                  <a16:creationId xmlns:a16="http://schemas.microsoft.com/office/drawing/2014/main" id="{FC7EA4CF-35AA-66C4-989E-C3C61322DDA6}"/>
                </a:ext>
              </a:extLst>
            </p:cNvPr>
            <p:cNvSpPr txBox="1"/>
            <p:nvPr/>
          </p:nvSpPr>
          <p:spPr>
            <a:xfrm>
              <a:off x="7209464" y="3541370"/>
              <a:ext cx="18918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i="1" dirty="0">
                  <a:solidFill>
                    <a:srgbClr val="B9BAA3"/>
                  </a:solidFill>
                  <a:latin typeface="Futura Lt BT" panose="020B0402020204020303" pitchFamily="34" charset="0"/>
                </a:rPr>
                <a:t>Sherlock Holms - 2016</a:t>
              </a:r>
            </a:p>
          </p:txBody>
        </p:sp>
        <p:pic>
          <p:nvPicPr>
            <p:cNvPr id="24" name="Picture 4">
              <a:extLst>
                <a:ext uri="{FF2B5EF4-FFF2-40B4-BE49-F238E27FC236}">
                  <a16:creationId xmlns:a16="http://schemas.microsoft.com/office/drawing/2014/main" id="{07D04C57-6E32-56B6-C4FA-B45FBF106C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491821" y="3829242"/>
              <a:ext cx="3100543" cy="1957013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ZoneTexte 5">
              <a:extLst>
                <a:ext uri="{FF2B5EF4-FFF2-40B4-BE49-F238E27FC236}">
                  <a16:creationId xmlns:a16="http://schemas.microsoft.com/office/drawing/2014/main" id="{9060AF25-C20A-DA0C-DBCA-6410BFEE5A38}"/>
                </a:ext>
              </a:extLst>
            </p:cNvPr>
            <p:cNvSpPr txBox="1"/>
            <p:nvPr/>
          </p:nvSpPr>
          <p:spPr>
            <a:xfrm>
              <a:off x="6962603" y="5766350"/>
              <a:ext cx="21451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fr-FR"/>
              </a:defPPr>
              <a:lvl1pPr algn="r">
                <a:defRPr sz="1400" i="1">
                  <a:solidFill>
                    <a:srgbClr val="B9BAA3"/>
                  </a:solidFill>
                  <a:latin typeface="Futura Lt BT" panose="020B0402020204020303" pitchFamily="34" charset="0"/>
                </a:defRPr>
              </a:lvl1pPr>
            </a:lstStyle>
            <a:p>
              <a:r>
                <a:rPr lang="en-US" dirty="0"/>
                <a:t>The Devil in me - 2022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7322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05FCF35F-6AF3-62A9-BE11-863FC4E37B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2724360" y="-311017"/>
            <a:ext cx="16551275" cy="1755061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1C93E6AA-C9B7-FE24-BB71-EFB696F2A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396" y="1359817"/>
            <a:ext cx="11655392" cy="115496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Futura Hv BT" panose="020B0702020204020204" pitchFamily="34" charset="0"/>
              </a:rPr>
              <a:t>FEATURES</a:t>
            </a:r>
            <a:r>
              <a:rPr lang="en-US" dirty="0"/>
              <a:t> </a:t>
            </a:r>
            <a:br>
              <a:rPr lang="en-US" dirty="0"/>
            </a:br>
            <a:r>
              <a:rPr lang="en-US" sz="4000" dirty="0">
                <a:latin typeface="Futura Lt BT" panose="020B0402020204020303" pitchFamily="34" charset="0"/>
              </a:rPr>
              <a:t>ANALYZE</a:t>
            </a:r>
            <a:endParaRPr lang="en-US" dirty="0">
              <a:latin typeface="Futura Lt BT" panose="020B0402020204020303" pitchFamily="34" charset="0"/>
            </a:endParaRP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424C08B4-043D-3BB8-71F2-0DB2A7064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C7F3D84F-7E1A-4A2D-AC80-ACDEDAFA9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" name="Picture 1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861C3D8E-D6ED-4F53-BF63-9852EE3252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1981190" y="-429095"/>
            <a:ext cx="3578227" cy="7797221"/>
          </a:xfrm>
          <a:prstGeom prst="rect">
            <a:avLst/>
          </a:prstGeom>
          <a:effectLst>
            <a:outerShdw blurRad="50800" dist="279400" dir="396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21D38710-5DF2-655A-EC73-02E14D8E4A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0402886" y="-469611"/>
            <a:ext cx="3578227" cy="7797221"/>
          </a:xfrm>
          <a:prstGeom prst="rect">
            <a:avLst/>
          </a:prstGeom>
          <a:effectLst>
            <a:outerShdw blurRad="50800" dist="279400" dir="564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5FF651EE-69F5-5848-CC17-B803A87A78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1348545" y="-330931"/>
            <a:ext cx="16551275" cy="1755061"/>
          </a:xfrm>
          <a:prstGeom prst="rect">
            <a:avLst/>
          </a:prstGeom>
        </p:spPr>
      </p:pic>
      <p:sp>
        <p:nvSpPr>
          <p:cNvPr id="9" name="ZoneTexte 6">
            <a:extLst>
              <a:ext uri="{FF2B5EF4-FFF2-40B4-BE49-F238E27FC236}">
                <a16:creationId xmlns:a16="http://schemas.microsoft.com/office/drawing/2014/main" id="{251B2A3D-BE89-9B5B-5F02-8D9D2E652AD8}"/>
              </a:ext>
            </a:extLst>
          </p:cNvPr>
          <p:cNvSpPr txBox="1"/>
          <p:nvPr/>
        </p:nvSpPr>
        <p:spPr>
          <a:xfrm>
            <a:off x="1099396" y="2927737"/>
            <a:ext cx="39012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D6D5C9"/>
                </a:solidFill>
                <a:latin typeface="Futura Hv BT" panose="020B0702020204020204" pitchFamily="34" charset="0"/>
              </a:rPr>
              <a:t>Analyze : </a:t>
            </a:r>
          </a:p>
          <a:p>
            <a:endParaRPr lang="en-US" sz="1600" dirty="0">
              <a:solidFill>
                <a:srgbClr val="D6D5C9"/>
              </a:solidFill>
              <a:latin typeface="Futura Lt BT" panose="020B0402020204020303" pitchFamily="34" charset="0"/>
            </a:endParaRPr>
          </a:p>
          <a:p>
            <a:endParaRPr lang="en-US" dirty="0">
              <a:latin typeface="Heading Now Trial 55 Medium" panose="00000600000000000000" pitchFamily="2" charset="0"/>
            </a:endParaRPr>
          </a:p>
          <a:p>
            <a:pPr algn="just"/>
            <a:r>
              <a:rPr lang="en-US" dirty="0">
                <a:solidFill>
                  <a:srgbClr val="D6D5C9"/>
                </a:solidFill>
                <a:latin typeface="Futura Lt BT" panose="020B0402020204020303" pitchFamily="34" charset="0"/>
              </a:rPr>
              <a:t>Every object in the character inventory can be analyzed to find informations or resolve puzzle(s).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62023A4-C8AA-E93D-8BCE-03C5CB5A781D}"/>
              </a:ext>
            </a:extLst>
          </p:cNvPr>
          <p:cNvGrpSpPr/>
          <p:nvPr/>
        </p:nvGrpSpPr>
        <p:grpSpPr>
          <a:xfrm>
            <a:off x="6488110" y="1424130"/>
            <a:ext cx="3914775" cy="5047311"/>
            <a:chOff x="6488110" y="1404618"/>
            <a:chExt cx="3914775" cy="5047311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04A0A0A-56AD-290C-D6B7-2DA0CAB2D3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488110" y="3946802"/>
              <a:ext cx="3914775" cy="220206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ZoneTexte 4">
              <a:extLst>
                <a:ext uri="{FF2B5EF4-FFF2-40B4-BE49-F238E27FC236}">
                  <a16:creationId xmlns:a16="http://schemas.microsoft.com/office/drawing/2014/main" id="{93C31AD7-BD6C-EA43-6AE4-A6A62E288DB7}"/>
                </a:ext>
              </a:extLst>
            </p:cNvPr>
            <p:cNvSpPr txBox="1"/>
            <p:nvPr/>
          </p:nvSpPr>
          <p:spPr>
            <a:xfrm>
              <a:off x="7714143" y="6144152"/>
              <a:ext cx="14937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i="1" dirty="0">
                  <a:solidFill>
                    <a:srgbClr val="B9BAA3"/>
                  </a:solidFill>
                  <a:latin typeface="Futura Lt BT" panose="020B0402020204020303" pitchFamily="34" charset="0"/>
                </a:rPr>
                <a:t>L.A. Noire - 2011</a:t>
              </a:r>
            </a:p>
          </p:txBody>
        </p:sp>
        <p:pic>
          <p:nvPicPr>
            <p:cNvPr id="19" name="Picture 4">
              <a:extLst>
                <a:ext uri="{FF2B5EF4-FFF2-40B4-BE49-F238E27FC236}">
                  <a16:creationId xmlns:a16="http://schemas.microsoft.com/office/drawing/2014/main" id="{ABAF7D54-7466-A70B-59EB-0574CBFDBD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488110" y="1404618"/>
              <a:ext cx="2931736" cy="220206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ZoneTexte 5">
              <a:extLst>
                <a:ext uri="{FF2B5EF4-FFF2-40B4-BE49-F238E27FC236}">
                  <a16:creationId xmlns:a16="http://schemas.microsoft.com/office/drawing/2014/main" id="{DF7FF58F-E9F5-81ED-D9E7-C5E46122A8DE}"/>
                </a:ext>
              </a:extLst>
            </p:cNvPr>
            <p:cNvSpPr txBox="1"/>
            <p:nvPr/>
          </p:nvSpPr>
          <p:spPr>
            <a:xfrm>
              <a:off x="7210763" y="3605830"/>
              <a:ext cx="16402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i="1" dirty="0">
                  <a:solidFill>
                    <a:srgbClr val="B9BAA3"/>
                  </a:solidFill>
                  <a:latin typeface="Futura Lt BT" panose="020B0402020204020303" pitchFamily="34" charset="0"/>
                </a:rPr>
                <a:t>The Room 2 - 2013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3611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05FCF35F-6AF3-62A9-BE11-863FC4E37B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2724360" y="-311017"/>
            <a:ext cx="16551275" cy="1755061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1C93E6AA-C9B7-FE24-BB71-EFB696F2A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396" y="1310100"/>
            <a:ext cx="11655392" cy="115496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Futura Hv BT" panose="020B0702020204020204" pitchFamily="34" charset="0"/>
              </a:rPr>
              <a:t>FEATURES</a:t>
            </a:r>
            <a:r>
              <a:rPr lang="en-US" dirty="0"/>
              <a:t> </a:t>
            </a:r>
            <a:br>
              <a:rPr lang="en-US" dirty="0"/>
            </a:br>
            <a:r>
              <a:rPr lang="en-US" sz="4000" dirty="0">
                <a:latin typeface="Futura Lt BT" panose="020B0402020204020303" pitchFamily="34" charset="0"/>
              </a:rPr>
              <a:t>PUZZLES</a:t>
            </a:r>
            <a:endParaRPr lang="en-US" dirty="0">
              <a:latin typeface="Futura Lt BT" panose="020B0402020204020303" pitchFamily="34" charset="0"/>
            </a:endParaRP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424C08B4-043D-3BB8-71F2-0DB2A7064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C7F3D84F-7E1A-4A2D-AC80-ACDEDAFA9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" name="Picture 1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861C3D8E-D6ED-4F53-BF63-9852EE3252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1981190" y="-429095"/>
            <a:ext cx="3578227" cy="7797221"/>
          </a:xfrm>
          <a:prstGeom prst="rect">
            <a:avLst/>
          </a:prstGeom>
          <a:effectLst>
            <a:outerShdw blurRad="50800" dist="279400" dir="396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21D38710-5DF2-655A-EC73-02E14D8E4A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0402886" y="-469611"/>
            <a:ext cx="3578227" cy="7797221"/>
          </a:xfrm>
          <a:prstGeom prst="rect">
            <a:avLst/>
          </a:prstGeom>
          <a:effectLst>
            <a:outerShdw blurRad="50800" dist="279400" dir="564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5FF651EE-69F5-5848-CC17-B803A87A78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1348545" y="-330931"/>
            <a:ext cx="16551275" cy="1755061"/>
          </a:xfrm>
          <a:prstGeom prst="rect">
            <a:avLst/>
          </a:prstGeom>
        </p:spPr>
      </p:pic>
      <p:sp>
        <p:nvSpPr>
          <p:cNvPr id="9" name="ZoneTexte 6">
            <a:extLst>
              <a:ext uri="{FF2B5EF4-FFF2-40B4-BE49-F238E27FC236}">
                <a16:creationId xmlns:a16="http://schemas.microsoft.com/office/drawing/2014/main" id="{251B2A3D-BE89-9B5B-5F02-8D9D2E652AD8}"/>
              </a:ext>
            </a:extLst>
          </p:cNvPr>
          <p:cNvSpPr txBox="1"/>
          <p:nvPr/>
        </p:nvSpPr>
        <p:spPr>
          <a:xfrm>
            <a:off x="1099396" y="3047581"/>
            <a:ext cx="402074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D6D5C9"/>
                </a:solidFill>
                <a:latin typeface="Futura Hv BT" panose="020B0702020204020204" pitchFamily="34" charset="0"/>
              </a:rPr>
              <a:t>Puzzles : </a:t>
            </a:r>
          </a:p>
          <a:p>
            <a:endParaRPr lang="en-US" sz="1600" dirty="0">
              <a:solidFill>
                <a:srgbClr val="D6D5C9"/>
              </a:solidFill>
              <a:latin typeface="Futura Lt BT" panose="020B0402020204020303" pitchFamily="34" charset="0"/>
            </a:endParaRPr>
          </a:p>
          <a:p>
            <a:endParaRPr lang="en-US" dirty="0">
              <a:latin typeface="Heading Now Trial 55 Medium" panose="00000600000000000000" pitchFamily="2" charset="0"/>
            </a:endParaRPr>
          </a:p>
          <a:p>
            <a:pPr algn="just"/>
            <a:r>
              <a:rPr lang="en-US" sz="1600" dirty="0">
                <a:solidFill>
                  <a:srgbClr val="D6D5C9"/>
                </a:solidFill>
                <a:latin typeface="Futura Lt BT" panose="020B0402020204020303" pitchFamily="34" charset="0"/>
              </a:rPr>
              <a:t>The Player must complete some puzzles to unlock new rooms and discover more elements to reconstruct the past of her family.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0984862-4A15-7039-912E-ECF9A7D91FF4}"/>
              </a:ext>
            </a:extLst>
          </p:cNvPr>
          <p:cNvGrpSpPr/>
          <p:nvPr/>
        </p:nvGrpSpPr>
        <p:grpSpPr>
          <a:xfrm>
            <a:off x="6245420" y="1617877"/>
            <a:ext cx="3394763" cy="4629723"/>
            <a:chOff x="6359773" y="1424130"/>
            <a:chExt cx="3914775" cy="4940771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E2115899-4348-3088-8288-9E6483DB3A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359773" y="1424130"/>
              <a:ext cx="3914775" cy="2004264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ZoneTexte 4">
              <a:extLst>
                <a:ext uri="{FF2B5EF4-FFF2-40B4-BE49-F238E27FC236}">
                  <a16:creationId xmlns:a16="http://schemas.microsoft.com/office/drawing/2014/main" id="{687D7835-E788-BCD0-FCAD-FE8559BF57E4}"/>
                </a:ext>
              </a:extLst>
            </p:cNvPr>
            <p:cNvSpPr txBox="1"/>
            <p:nvPr/>
          </p:nvSpPr>
          <p:spPr>
            <a:xfrm>
              <a:off x="7275671" y="3428394"/>
              <a:ext cx="1937727" cy="328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i="1" dirty="0">
                  <a:solidFill>
                    <a:srgbClr val="B9BAA3"/>
                  </a:solidFill>
                  <a:latin typeface="Futura Lt BT" panose="020B0402020204020303" pitchFamily="34" charset="0"/>
                </a:rPr>
                <a:t>The Room 3 - 2015</a:t>
              </a:r>
            </a:p>
          </p:txBody>
        </p:sp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C6423001-4CCC-D0E3-FF12-F4A49FB055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359773" y="3836716"/>
              <a:ext cx="3914775" cy="2199730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ZoneTexte 5">
              <a:extLst>
                <a:ext uri="{FF2B5EF4-FFF2-40B4-BE49-F238E27FC236}">
                  <a16:creationId xmlns:a16="http://schemas.microsoft.com/office/drawing/2014/main" id="{7F357660-6925-459F-60A8-BFACAAF32722}"/>
                </a:ext>
              </a:extLst>
            </p:cNvPr>
            <p:cNvSpPr txBox="1"/>
            <p:nvPr/>
          </p:nvSpPr>
          <p:spPr>
            <a:xfrm>
              <a:off x="7392562" y="6036446"/>
              <a:ext cx="1691794" cy="328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i="1" dirty="0">
                  <a:solidFill>
                    <a:srgbClr val="B9BAA3"/>
                  </a:solidFill>
                  <a:latin typeface="Futura Lt BT" panose="020B0402020204020303" pitchFamily="34" charset="0"/>
                </a:rPr>
                <a:t>Syberia 3 - 2017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7847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05FCF35F-6AF3-62A9-BE11-863FC4E37B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2724360" y="-311017"/>
            <a:ext cx="16551275" cy="1755061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1C93E6AA-C9B7-FE24-BB71-EFB696F2A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396" y="1260667"/>
            <a:ext cx="11655392" cy="115496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Futura Hv BT" panose="020B0702020204020204" pitchFamily="34" charset="0"/>
              </a:rPr>
              <a:t>FEATURES</a:t>
            </a:r>
            <a:r>
              <a:rPr lang="en-US" dirty="0"/>
              <a:t> </a:t>
            </a:r>
            <a:br>
              <a:rPr lang="en-US" dirty="0"/>
            </a:br>
            <a:r>
              <a:rPr lang="en-US" sz="4000" dirty="0">
                <a:latin typeface="Futura Lt BT" panose="020B0402020204020303" pitchFamily="34" charset="0"/>
              </a:rPr>
              <a:t>STORYLINES</a:t>
            </a:r>
            <a:endParaRPr lang="en-US" dirty="0">
              <a:latin typeface="Futura Lt BT" panose="020B0402020204020303" pitchFamily="34" charset="0"/>
            </a:endParaRP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424C08B4-043D-3BB8-71F2-0DB2A7064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C7F3D84F-7E1A-4A2D-AC80-ACDEDAFA9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" name="Picture 1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861C3D8E-D6ED-4F53-BF63-9852EE3252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1981190" y="-429095"/>
            <a:ext cx="3578227" cy="7797221"/>
          </a:xfrm>
          <a:prstGeom prst="rect">
            <a:avLst/>
          </a:prstGeom>
          <a:effectLst>
            <a:outerShdw blurRad="50800" dist="279400" dir="396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21D38710-5DF2-655A-EC73-02E14D8E4A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0402886" y="-469611"/>
            <a:ext cx="3578227" cy="7797221"/>
          </a:xfrm>
          <a:prstGeom prst="rect">
            <a:avLst/>
          </a:prstGeom>
          <a:effectLst>
            <a:outerShdw blurRad="50800" dist="279400" dir="564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5FF651EE-69F5-5848-CC17-B803A87A78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1348545" y="-330931"/>
            <a:ext cx="16551275" cy="1755061"/>
          </a:xfrm>
          <a:prstGeom prst="rect">
            <a:avLst/>
          </a:prstGeom>
        </p:spPr>
      </p:pic>
      <p:sp>
        <p:nvSpPr>
          <p:cNvPr id="9" name="ZoneTexte 6">
            <a:extLst>
              <a:ext uri="{FF2B5EF4-FFF2-40B4-BE49-F238E27FC236}">
                <a16:creationId xmlns:a16="http://schemas.microsoft.com/office/drawing/2014/main" id="{251B2A3D-BE89-9B5B-5F02-8D9D2E652AD8}"/>
              </a:ext>
            </a:extLst>
          </p:cNvPr>
          <p:cNvSpPr txBox="1"/>
          <p:nvPr/>
        </p:nvSpPr>
        <p:spPr>
          <a:xfrm>
            <a:off x="1099396" y="2562382"/>
            <a:ext cx="40207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D6D5C9"/>
                </a:solidFill>
                <a:latin typeface="Futura Hv BT" panose="020B0702020204020204" pitchFamily="34" charset="0"/>
              </a:rPr>
              <a:t>Storylines : </a:t>
            </a:r>
          </a:p>
          <a:p>
            <a:endParaRPr lang="en-US" sz="1600" dirty="0">
              <a:solidFill>
                <a:srgbClr val="D6D5C9"/>
              </a:solidFill>
              <a:latin typeface="Futura Lt BT" panose="020B0402020204020303" pitchFamily="34" charset="0"/>
            </a:endParaRPr>
          </a:p>
          <a:p>
            <a:endParaRPr lang="en-US" dirty="0">
              <a:solidFill>
                <a:srgbClr val="D6D5C9"/>
              </a:solidFill>
              <a:latin typeface="Futura Lt BT" panose="020B0402020204020303" pitchFamily="34" charset="0"/>
            </a:endParaRPr>
          </a:p>
          <a:p>
            <a:pPr algn="just"/>
            <a:r>
              <a:rPr lang="en-US" dirty="0">
                <a:solidFill>
                  <a:srgbClr val="D6D5C9"/>
                </a:solidFill>
                <a:latin typeface="Futura Lt BT" panose="020B0402020204020303" pitchFamily="34" charset="0"/>
              </a:rPr>
              <a:t>The main objective of the character is to complete and understand the story of her family by find important element of the story.</a:t>
            </a:r>
          </a:p>
          <a:p>
            <a:pPr algn="just"/>
            <a:endParaRPr lang="en-US" dirty="0">
              <a:solidFill>
                <a:srgbClr val="D6D5C9"/>
              </a:solidFill>
              <a:latin typeface="Futura Lt BT" panose="020B0402020204020303" pitchFamily="34" charset="0"/>
            </a:endParaRPr>
          </a:p>
          <a:p>
            <a:pPr algn="just"/>
            <a:r>
              <a:rPr lang="en-US" dirty="0">
                <a:solidFill>
                  <a:srgbClr val="D6D5C9"/>
                </a:solidFill>
                <a:latin typeface="Futura Lt BT" panose="020B0402020204020303" pitchFamily="34" charset="0"/>
              </a:rPr>
              <a:t>Each points of the story can be added by link 2 specific elements or find a new one.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3591249F-4BD6-EEEE-D727-77A0EFFDE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11582" y="2892513"/>
            <a:ext cx="3914773" cy="22020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4">
            <a:extLst>
              <a:ext uri="{FF2B5EF4-FFF2-40B4-BE49-F238E27FC236}">
                <a16:creationId xmlns:a16="http://schemas.microsoft.com/office/drawing/2014/main" id="{25FFA707-4B90-10EF-25FF-9C51762E9B7D}"/>
              </a:ext>
            </a:extLst>
          </p:cNvPr>
          <p:cNvSpPr txBox="1"/>
          <p:nvPr/>
        </p:nvSpPr>
        <p:spPr>
          <a:xfrm>
            <a:off x="7405590" y="5089863"/>
            <a:ext cx="1930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i="1" dirty="0">
                <a:solidFill>
                  <a:srgbClr val="B9BAA3"/>
                </a:solidFill>
                <a:latin typeface="Futura Lt BT" panose="020B0402020204020303" pitchFamily="34" charset="0"/>
              </a:rPr>
              <a:t>Sherlock Holms - 2016</a:t>
            </a:r>
          </a:p>
        </p:txBody>
      </p:sp>
    </p:spTree>
    <p:extLst>
      <p:ext uri="{BB962C8B-B14F-4D97-AF65-F5344CB8AC3E}">
        <p14:creationId xmlns:p14="http://schemas.microsoft.com/office/powerpoint/2010/main" val="1810606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05FCF35F-6AF3-62A9-BE11-863FC4E37B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2724360" y="-311017"/>
            <a:ext cx="16551275" cy="1755061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1C93E6AA-C9B7-FE24-BB71-EFB696F2A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396" y="1260667"/>
            <a:ext cx="11655392" cy="1154961"/>
          </a:xfrm>
        </p:spPr>
        <p:txBody>
          <a:bodyPr>
            <a:normAutofit fontScale="90000"/>
          </a:bodyPr>
          <a:lstStyle/>
          <a:p>
            <a:r>
              <a:rPr lang="en-US" dirty="0">
                <a:effectLst>
                  <a:outerShdw blurRad="50800" dist="38100" dir="18900000" algn="bl" rotWithShape="0">
                    <a:prstClr val="black"/>
                  </a:outerShdw>
                </a:effectLst>
                <a:latin typeface="Futura Hv BT" panose="020B0702020204020204" pitchFamily="34" charset="0"/>
              </a:rPr>
              <a:t>FEATURES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STORYLINES</a:t>
            </a:r>
            <a:endParaRPr lang="en-US" dirty="0">
              <a:latin typeface="Futura Lt BT" panose="020B0402020204020303" pitchFamily="34" charset="0"/>
            </a:endParaRP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424C08B4-043D-3BB8-71F2-0DB2A7064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C7F3D84F-7E1A-4A2D-AC80-ACDEDAFA9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" name="Picture 1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861C3D8E-D6ED-4F53-BF63-9852EE3252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1981190" y="-429095"/>
            <a:ext cx="3578227" cy="7797221"/>
          </a:xfrm>
          <a:prstGeom prst="rect">
            <a:avLst/>
          </a:prstGeom>
          <a:effectLst>
            <a:outerShdw blurRad="50800" dist="279400" dir="396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21D38710-5DF2-655A-EC73-02E14D8E4A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0402886" y="-469611"/>
            <a:ext cx="3578227" cy="7797221"/>
          </a:xfrm>
          <a:prstGeom prst="rect">
            <a:avLst/>
          </a:prstGeom>
          <a:effectLst>
            <a:outerShdw blurRad="50800" dist="279400" dir="564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5FF651EE-69F5-5848-CC17-B803A87A78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1348545" y="-330931"/>
            <a:ext cx="16551275" cy="1755061"/>
          </a:xfrm>
          <a:prstGeom prst="rect">
            <a:avLst/>
          </a:prstGeom>
        </p:spPr>
      </p:pic>
      <p:sp>
        <p:nvSpPr>
          <p:cNvPr id="9" name="ZoneTexte 6">
            <a:extLst>
              <a:ext uri="{FF2B5EF4-FFF2-40B4-BE49-F238E27FC236}">
                <a16:creationId xmlns:a16="http://schemas.microsoft.com/office/drawing/2014/main" id="{251B2A3D-BE89-9B5B-5F02-8D9D2E652AD8}"/>
              </a:ext>
            </a:extLst>
          </p:cNvPr>
          <p:cNvSpPr txBox="1"/>
          <p:nvPr/>
        </p:nvSpPr>
        <p:spPr>
          <a:xfrm>
            <a:off x="1099396" y="2562382"/>
            <a:ext cx="40207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D6D5C9"/>
                </a:solidFill>
                <a:latin typeface="Futura Hv BT" panose="020B0702020204020204" pitchFamily="34" charset="0"/>
              </a:rPr>
              <a:t>Storylines : </a:t>
            </a:r>
          </a:p>
          <a:p>
            <a:endParaRPr lang="en-US" sz="1600" dirty="0">
              <a:solidFill>
                <a:srgbClr val="D6D5C9"/>
              </a:solidFill>
              <a:latin typeface="Futura Lt BT" panose="020B0402020204020303" pitchFamily="34" charset="0"/>
            </a:endParaRPr>
          </a:p>
          <a:p>
            <a:endParaRPr lang="en-US" dirty="0">
              <a:solidFill>
                <a:srgbClr val="D6D5C9"/>
              </a:solidFill>
              <a:latin typeface="Futura Lt BT" panose="020B0402020204020303" pitchFamily="34" charset="0"/>
            </a:endParaRPr>
          </a:p>
          <a:p>
            <a:pPr algn="just"/>
            <a:r>
              <a:rPr lang="en-US" dirty="0">
                <a:solidFill>
                  <a:srgbClr val="D6D5C9"/>
                </a:solidFill>
                <a:latin typeface="Futura Lt BT" panose="020B0402020204020303" pitchFamily="34" charset="0"/>
              </a:rPr>
              <a:t>the more clues you get, the better your future relationship with your mother will be</a:t>
            </a:r>
          </a:p>
        </p:txBody>
      </p:sp>
      <p:sp>
        <p:nvSpPr>
          <p:cNvPr id="15" name="ZoneTexte 4">
            <a:extLst>
              <a:ext uri="{FF2B5EF4-FFF2-40B4-BE49-F238E27FC236}">
                <a16:creationId xmlns:a16="http://schemas.microsoft.com/office/drawing/2014/main" id="{25FFA707-4B90-10EF-25FF-9C51762E9B7D}"/>
              </a:ext>
            </a:extLst>
          </p:cNvPr>
          <p:cNvSpPr txBox="1"/>
          <p:nvPr/>
        </p:nvSpPr>
        <p:spPr>
          <a:xfrm>
            <a:off x="7080166" y="5376309"/>
            <a:ext cx="2241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rgbClr val="B9BAA3"/>
                </a:solidFill>
                <a:latin typeface="Futura Lt BT" panose="020B0402020204020303" pitchFamily="34" charset="0"/>
              </a:rPr>
              <a:t>The Wolf Among US - 2013</a:t>
            </a:r>
          </a:p>
        </p:txBody>
      </p:sp>
      <p:pic>
        <p:nvPicPr>
          <p:cNvPr id="1026" name="Picture 2" descr="Save 50% on The Wolf Among Us on Steam">
            <a:extLst>
              <a:ext uri="{FF2B5EF4-FFF2-40B4-BE49-F238E27FC236}">
                <a16:creationId xmlns:a16="http://schemas.microsoft.com/office/drawing/2014/main" id="{088FEDCC-AFEC-D48C-99A5-4F6E94029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626" y="2562382"/>
            <a:ext cx="4732196" cy="271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6865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832ADB22-EA8E-C612-93AA-5B06AEA39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Hv BT" panose="020B0702020204020204" pitchFamily="34" charset="0"/>
              </a:rPr>
              <a:t>FEATURES GAME LOOP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73CF375-6B9C-9AA2-AE38-18667C6478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Futura Lt BT" panose="020B0402020204020303" pitchFamily="34" charset="0"/>
              </a:rPr>
              <a:t>Le Chat Noir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DA11319-2DEE-E060-17E5-0D8B2B1BE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683937D-D3C9-0031-8D44-E61D6E776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2" name="Picture 1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2A9000E9-5C98-246D-1C5F-F4D6F5A6B9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1981190" y="-429095"/>
            <a:ext cx="3578227" cy="7797221"/>
          </a:xfrm>
          <a:prstGeom prst="rect">
            <a:avLst/>
          </a:prstGeom>
          <a:effectLst>
            <a:outerShdw blurRad="50800" dist="279400" dir="396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355777EF-9589-1896-AFC4-84C94EED48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0402886" y="-469611"/>
            <a:ext cx="3578227" cy="7797221"/>
          </a:xfrm>
          <a:prstGeom prst="rect">
            <a:avLst/>
          </a:prstGeom>
          <a:effectLst>
            <a:outerShdw blurRad="50800" dist="279400" dir="564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1F9D8F8C-4197-6664-9572-2255C2A1A1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2247890" y="-488033"/>
            <a:ext cx="16551275" cy="175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16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97B9C0B-19A6-0233-BA19-F7273EAC4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861" y="1052632"/>
            <a:ext cx="11655392" cy="129372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Futura Hv BT" panose="020B0702020204020204" pitchFamily="34" charset="0"/>
              </a:rPr>
              <a:t>GAME LOOP</a:t>
            </a:r>
            <a:br>
              <a:rPr lang="en-US" dirty="0"/>
            </a:br>
            <a:r>
              <a:rPr lang="en-US" sz="3600" dirty="0">
                <a:latin typeface="Futura Lt BT" panose="020B0402020204020303" pitchFamily="34" charset="0"/>
              </a:rPr>
              <a:t>CORE GAME LOOP</a:t>
            </a:r>
            <a:endParaRPr lang="en-US" dirty="0">
              <a:latin typeface="Futura Lt BT" panose="020B0402020204020303" pitchFamily="34" charset="0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96AD2-25AB-2F22-EBF1-F8CDB981F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0EA4E90-FF1C-178E-0D60-92AC78318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9</a:t>
            </a:fld>
            <a:endParaRPr lang="en-US"/>
          </a:p>
        </p:txBody>
      </p:sp>
      <p:pic>
        <p:nvPicPr>
          <p:cNvPr id="2" name="Picture 1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8A7B8AD0-39C0-BED5-663A-42A95A8712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1981190" y="-429095"/>
            <a:ext cx="3578227" cy="7797221"/>
          </a:xfrm>
          <a:prstGeom prst="rect">
            <a:avLst/>
          </a:prstGeom>
          <a:effectLst>
            <a:outerShdw blurRad="50800" dist="279400" dir="396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FB086871-D518-B7AB-4D15-5307849161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0402886" y="-469611"/>
            <a:ext cx="3578227" cy="7797221"/>
          </a:xfrm>
          <a:prstGeom prst="rect">
            <a:avLst/>
          </a:prstGeom>
          <a:effectLst>
            <a:outerShdw blurRad="50800" dist="279400" dir="564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0237BD78-7B1D-BDEA-832B-E303F4ED5C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2179638" y="-576146"/>
            <a:ext cx="16551275" cy="175506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C070A29-4282-8B4A-FE2F-D81EF6A46956}"/>
              </a:ext>
            </a:extLst>
          </p:cNvPr>
          <p:cNvGrpSpPr/>
          <p:nvPr/>
        </p:nvGrpSpPr>
        <p:grpSpPr>
          <a:xfrm>
            <a:off x="1201861" y="2617037"/>
            <a:ext cx="8878754" cy="3306306"/>
            <a:chOff x="17058463" y="1290868"/>
            <a:chExt cx="10145662" cy="373626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D64874D-9B83-9495-7C1C-9A107FBA582E}"/>
                </a:ext>
              </a:extLst>
            </p:cNvPr>
            <p:cNvGrpSpPr/>
            <p:nvPr/>
          </p:nvGrpSpPr>
          <p:grpSpPr>
            <a:xfrm>
              <a:off x="17153102" y="2605269"/>
              <a:ext cx="2391792" cy="1107461"/>
              <a:chOff x="923308" y="2875268"/>
              <a:chExt cx="2391792" cy="1107461"/>
            </a:xfrm>
          </p:grpSpPr>
          <p:sp>
            <p:nvSpPr>
              <p:cNvPr id="39" name="Rectangle : avec coin rogné 38">
                <a:extLst>
                  <a:ext uri="{FF2B5EF4-FFF2-40B4-BE49-F238E27FC236}">
                    <a16:creationId xmlns:a16="http://schemas.microsoft.com/office/drawing/2014/main" id="{F4A8AB26-4727-49A4-3B85-6F9997130070}"/>
                  </a:ext>
                </a:extLst>
              </p:cNvPr>
              <p:cNvSpPr/>
              <p:nvPr/>
            </p:nvSpPr>
            <p:spPr>
              <a:xfrm>
                <a:off x="923308" y="2875268"/>
                <a:ext cx="2381250" cy="1107461"/>
              </a:xfrm>
              <a:prstGeom prst="snip1Rect">
                <a:avLst>
                  <a:gd name="adj" fmla="val 21828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F2EE974C-1110-BC15-938E-0701387973EB}"/>
                  </a:ext>
                </a:extLst>
              </p:cNvPr>
              <p:cNvSpPr txBox="1"/>
              <p:nvPr/>
            </p:nvSpPr>
            <p:spPr>
              <a:xfrm>
                <a:off x="1632525" y="3116699"/>
                <a:ext cx="1682575" cy="641788"/>
              </a:xfrm>
              <a:prstGeom prst="rect">
                <a:avLst/>
              </a:prstGeom>
              <a:noFill/>
            </p:spPr>
            <p:txBody>
              <a:bodyPr wrap="square" tIns="90000" bIns="0" rtlCol="0" anchor="ctr">
                <a:spAutoFit/>
              </a:bodyPr>
              <a:lstStyle/>
              <a:p>
                <a:pPr algn="r"/>
                <a:r>
                  <a:rPr lang="en-US" sz="2000" dirty="0">
                    <a:solidFill>
                      <a:srgbClr val="D6D5C9"/>
                    </a:solidFill>
                    <a:latin typeface="Futura Hv BT" panose="020B0702020204020204" pitchFamily="34" charset="0"/>
                  </a:rPr>
                  <a:t>EXPLORE</a:t>
                </a:r>
                <a:endParaRPr lang="en-US" sz="2400" dirty="0">
                  <a:solidFill>
                    <a:srgbClr val="D6D5C9"/>
                  </a:solidFill>
                  <a:latin typeface="Futura Hv BT" panose="020B0702020204020204" pitchFamily="34" charset="0"/>
                </a:endParaRPr>
              </a:p>
              <a:p>
                <a:pPr algn="r"/>
                <a:r>
                  <a:rPr lang="en-US" sz="1100" dirty="0">
                    <a:solidFill>
                      <a:srgbClr val="D6D5C9"/>
                    </a:solidFill>
                    <a:latin typeface="Futura Lt BT" panose="020B0402020204020303" pitchFamily="34" charset="0"/>
                  </a:rPr>
                  <a:t>SOURCE</a:t>
                </a:r>
                <a:endParaRPr lang="en-US" sz="2000" dirty="0">
                  <a:solidFill>
                    <a:srgbClr val="D6D5C9"/>
                  </a:solidFill>
                  <a:latin typeface="Futura Lt BT" panose="020B0402020204020303" pitchFamily="34" charset="0"/>
                </a:endParaRPr>
              </a:p>
            </p:txBody>
          </p:sp>
          <p:pic>
            <p:nvPicPr>
              <p:cNvPr id="26" name="Image 25">
                <a:extLst>
                  <a:ext uri="{FF2B5EF4-FFF2-40B4-BE49-F238E27FC236}">
                    <a16:creationId xmlns:a16="http://schemas.microsoft.com/office/drawing/2014/main" id="{4A056AB3-776E-D1A0-E4F5-436D5576E5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5672" y="3158999"/>
                <a:ext cx="540000" cy="540000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D1470D9-48C9-8048-3AC1-762CA552AF9E}"/>
                </a:ext>
              </a:extLst>
            </p:cNvPr>
            <p:cNvGrpSpPr/>
            <p:nvPr/>
          </p:nvGrpSpPr>
          <p:grpSpPr>
            <a:xfrm>
              <a:off x="17058463" y="1290868"/>
              <a:ext cx="10145662" cy="3736262"/>
              <a:chOff x="825907" y="1560867"/>
              <a:chExt cx="10145662" cy="3736262"/>
            </a:xfrm>
          </p:grpSpPr>
          <p:sp>
            <p:nvSpPr>
              <p:cNvPr id="41" name="Rectangle : avec coin rogné 40">
                <a:extLst>
                  <a:ext uri="{FF2B5EF4-FFF2-40B4-BE49-F238E27FC236}">
                    <a16:creationId xmlns:a16="http://schemas.microsoft.com/office/drawing/2014/main" id="{8F30AE18-46B1-F27F-F1B1-1FBF4F13BB12}"/>
                  </a:ext>
                </a:extLst>
              </p:cNvPr>
              <p:cNvSpPr/>
              <p:nvPr/>
            </p:nvSpPr>
            <p:spPr>
              <a:xfrm>
                <a:off x="4755122" y="2875268"/>
                <a:ext cx="2381250" cy="1107461"/>
              </a:xfrm>
              <a:prstGeom prst="snip1Rect">
                <a:avLst>
                  <a:gd name="adj" fmla="val 21828"/>
                </a:avLst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  <p:sp>
            <p:nvSpPr>
              <p:cNvPr id="42" name="Rectangle : avec coin rogné 41">
                <a:extLst>
                  <a:ext uri="{FF2B5EF4-FFF2-40B4-BE49-F238E27FC236}">
                    <a16:creationId xmlns:a16="http://schemas.microsoft.com/office/drawing/2014/main" id="{0CB865E2-E76E-0A27-17FC-AD6FC47A3B69}"/>
                  </a:ext>
                </a:extLst>
              </p:cNvPr>
              <p:cNvSpPr/>
              <p:nvPr/>
            </p:nvSpPr>
            <p:spPr>
              <a:xfrm>
                <a:off x="8492917" y="1667355"/>
                <a:ext cx="2381250" cy="1107461"/>
              </a:xfrm>
              <a:prstGeom prst="snip1Rect">
                <a:avLst>
                  <a:gd name="adj" fmla="val 21828"/>
                </a:avLst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  <p:sp>
            <p:nvSpPr>
              <p:cNvPr id="43" name="Rectangle : avec coin rogné 42">
                <a:extLst>
                  <a:ext uri="{FF2B5EF4-FFF2-40B4-BE49-F238E27FC236}">
                    <a16:creationId xmlns:a16="http://schemas.microsoft.com/office/drawing/2014/main" id="{6D8A8A29-04CE-FD77-98DF-7C1E1A42D0F9}"/>
                  </a:ext>
                </a:extLst>
              </p:cNvPr>
              <p:cNvSpPr/>
              <p:nvPr/>
            </p:nvSpPr>
            <p:spPr>
              <a:xfrm>
                <a:off x="8492917" y="4076687"/>
                <a:ext cx="2381250" cy="1107461"/>
              </a:xfrm>
              <a:prstGeom prst="snip1Rect">
                <a:avLst>
                  <a:gd name="adj" fmla="val 21828"/>
                </a:avLst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EC47232-D8C5-6C38-E57A-812B21D4A811}"/>
                  </a:ext>
                </a:extLst>
              </p:cNvPr>
              <p:cNvSpPr/>
              <p:nvPr/>
            </p:nvSpPr>
            <p:spPr>
              <a:xfrm>
                <a:off x="825907" y="2767779"/>
                <a:ext cx="2576054" cy="1322440"/>
              </a:xfrm>
              <a:prstGeom prst="rect">
                <a:avLst/>
              </a:prstGeom>
              <a:noFill/>
              <a:ln w="85725" cmpd="dbl">
                <a:solidFill>
                  <a:srgbClr val="B9BAA3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AC65872-8B2C-63BF-EA5A-C25906F2EAB8}"/>
                  </a:ext>
                </a:extLst>
              </p:cNvPr>
              <p:cNvSpPr/>
              <p:nvPr/>
            </p:nvSpPr>
            <p:spPr>
              <a:xfrm>
                <a:off x="4654957" y="2767779"/>
                <a:ext cx="2576054" cy="1322440"/>
              </a:xfrm>
              <a:prstGeom prst="rect">
                <a:avLst/>
              </a:prstGeom>
              <a:noFill/>
              <a:ln w="85725" cmpd="dbl">
                <a:solidFill>
                  <a:srgbClr val="B9BAA3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C544679-6226-BF73-E13A-3D5B5FFA5209}"/>
                  </a:ext>
                </a:extLst>
              </p:cNvPr>
              <p:cNvSpPr/>
              <p:nvPr/>
            </p:nvSpPr>
            <p:spPr>
              <a:xfrm>
                <a:off x="8395515" y="1560868"/>
                <a:ext cx="2576054" cy="1322440"/>
              </a:xfrm>
              <a:prstGeom prst="rect">
                <a:avLst/>
              </a:prstGeom>
              <a:noFill/>
              <a:ln w="85725" cmpd="dbl">
                <a:solidFill>
                  <a:srgbClr val="B9BAA3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AD1C82F-1EF6-AA9A-01D7-31A9ADA1FF94}"/>
                  </a:ext>
                </a:extLst>
              </p:cNvPr>
              <p:cNvSpPr/>
              <p:nvPr/>
            </p:nvSpPr>
            <p:spPr>
              <a:xfrm>
                <a:off x="8395515" y="3974689"/>
                <a:ext cx="2576054" cy="1322440"/>
              </a:xfrm>
              <a:prstGeom prst="rect">
                <a:avLst/>
              </a:prstGeom>
              <a:noFill/>
              <a:ln w="85725" cmpd="dbl">
                <a:solidFill>
                  <a:srgbClr val="B9BAA3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B87E5256-4F12-5075-979D-634A2CF69A29}"/>
                  </a:ext>
                </a:extLst>
              </p:cNvPr>
              <p:cNvSpPr txBox="1"/>
              <p:nvPr/>
            </p:nvSpPr>
            <p:spPr>
              <a:xfrm>
                <a:off x="5343526" y="3108106"/>
                <a:ext cx="1662110" cy="641788"/>
              </a:xfrm>
              <a:prstGeom prst="rect">
                <a:avLst/>
              </a:prstGeom>
              <a:noFill/>
            </p:spPr>
            <p:txBody>
              <a:bodyPr wrap="square" tIns="90000" bIns="0" rtlCol="0" anchor="ctr">
                <a:spAutoFit/>
              </a:bodyPr>
              <a:lstStyle/>
              <a:p>
                <a:pPr algn="r"/>
                <a:r>
                  <a:rPr lang="en-US" sz="2000" dirty="0">
                    <a:solidFill>
                      <a:srgbClr val="D6D5C9"/>
                    </a:solidFill>
                    <a:latin typeface="Futura Hv BT" panose="020B0702020204020204" pitchFamily="34" charset="0"/>
                  </a:rPr>
                  <a:t>INTERACT</a:t>
                </a:r>
                <a:endParaRPr lang="en-US" sz="2400" dirty="0">
                  <a:solidFill>
                    <a:srgbClr val="D6D5C9"/>
                  </a:solidFill>
                  <a:latin typeface="Futura Hv BT" panose="020B0702020204020204" pitchFamily="34" charset="0"/>
                </a:endParaRPr>
              </a:p>
              <a:p>
                <a:pPr algn="r"/>
                <a:r>
                  <a:rPr lang="en-US" sz="1100" dirty="0">
                    <a:solidFill>
                      <a:srgbClr val="D6D5C9"/>
                    </a:solidFill>
                    <a:latin typeface="Futura Lt BT" panose="020B0402020204020303" pitchFamily="34" charset="0"/>
                  </a:rPr>
                  <a:t>CONVERTER</a:t>
                </a:r>
              </a:p>
            </p:txBody>
          </p:sp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B0EB042A-5146-3C0E-73D7-95B8F5348501}"/>
                  </a:ext>
                </a:extLst>
              </p:cNvPr>
              <p:cNvSpPr txBox="1"/>
              <p:nvPr/>
            </p:nvSpPr>
            <p:spPr>
              <a:xfrm>
                <a:off x="9038122" y="4315015"/>
                <a:ext cx="1662110" cy="641788"/>
              </a:xfrm>
              <a:prstGeom prst="rect">
                <a:avLst/>
              </a:prstGeom>
              <a:noFill/>
            </p:spPr>
            <p:txBody>
              <a:bodyPr wrap="square" tIns="90000" bIns="0" rtlCol="0" anchor="ctr">
                <a:spAutoFit/>
              </a:bodyPr>
              <a:lstStyle/>
              <a:p>
                <a:pPr algn="r"/>
                <a:r>
                  <a:rPr lang="en-US" sz="2000" dirty="0">
                    <a:solidFill>
                      <a:srgbClr val="D6D5C9"/>
                    </a:solidFill>
                    <a:latin typeface="Futura Hv BT" panose="020B0702020204020204" pitchFamily="34" charset="0"/>
                  </a:rPr>
                  <a:t>LINK</a:t>
                </a:r>
              </a:p>
              <a:p>
                <a:pPr algn="r"/>
                <a:r>
                  <a:rPr lang="en-US" sz="1100" dirty="0">
                    <a:solidFill>
                      <a:srgbClr val="D6D5C9"/>
                    </a:solidFill>
                    <a:latin typeface="Futura Lt BT" panose="020B0402020204020303" pitchFamily="34" charset="0"/>
                  </a:rPr>
                  <a:t>TRADER</a:t>
                </a:r>
              </a:p>
            </p:txBody>
          </p:sp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B30470A3-57B1-87FA-1FA7-B69B4CFA7297}"/>
                  </a:ext>
                </a:extLst>
              </p:cNvPr>
              <p:cNvSpPr txBox="1"/>
              <p:nvPr/>
            </p:nvSpPr>
            <p:spPr>
              <a:xfrm>
                <a:off x="9038122" y="1901194"/>
                <a:ext cx="1662110" cy="641788"/>
              </a:xfrm>
              <a:prstGeom prst="rect">
                <a:avLst/>
              </a:prstGeom>
              <a:noFill/>
            </p:spPr>
            <p:txBody>
              <a:bodyPr wrap="square" tIns="90000" bIns="0" rtlCol="0" anchor="ctr">
                <a:spAutoFit/>
              </a:bodyPr>
              <a:lstStyle/>
              <a:p>
                <a:pPr algn="r"/>
                <a:r>
                  <a:rPr lang="en-US" sz="2000" dirty="0">
                    <a:solidFill>
                      <a:srgbClr val="D6D5C9"/>
                    </a:solidFill>
                    <a:latin typeface="Futura Hv BT" panose="020B0702020204020204" pitchFamily="34" charset="0"/>
                  </a:rPr>
                  <a:t>RESOLVE</a:t>
                </a:r>
              </a:p>
              <a:p>
                <a:pPr algn="r"/>
                <a:r>
                  <a:rPr lang="en-US" sz="1100" dirty="0">
                    <a:solidFill>
                      <a:srgbClr val="D6D5C9"/>
                    </a:solidFill>
                    <a:latin typeface="Futura Lt BT" panose="020B0402020204020303" pitchFamily="34" charset="0"/>
                  </a:rPr>
                  <a:t>TRADER</a:t>
                </a:r>
              </a:p>
            </p:txBody>
          </p:sp>
          <p:pic>
            <p:nvPicPr>
              <p:cNvPr id="20" name="Image 19">
                <a:extLst>
                  <a:ext uri="{FF2B5EF4-FFF2-40B4-BE49-F238E27FC236}">
                    <a16:creationId xmlns:a16="http://schemas.microsoft.com/office/drawing/2014/main" id="{463D225A-125A-DD14-04AF-E427796D78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36642" y="3158999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2" name="Image 21">
                <a:extLst>
                  <a:ext uri="{FF2B5EF4-FFF2-40B4-BE49-F238E27FC236}">
                    <a16:creationId xmlns:a16="http://schemas.microsoft.com/office/drawing/2014/main" id="{4A397A68-0FEE-E308-8159-76A09D2658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68122" y="1952088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4" name="Image 23">
                <a:extLst>
                  <a:ext uri="{FF2B5EF4-FFF2-40B4-BE49-F238E27FC236}">
                    <a16:creationId xmlns:a16="http://schemas.microsoft.com/office/drawing/2014/main" id="{D3EFD414-4236-C4D1-8F04-6D6F6DC503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68122" y="4365909"/>
                <a:ext cx="540000" cy="540000"/>
              </a:xfrm>
              <a:prstGeom prst="rect">
                <a:avLst/>
              </a:prstGeom>
            </p:spPr>
          </p:pic>
          <p:cxnSp>
            <p:nvCxnSpPr>
              <p:cNvPr id="28" name="Connecteur droit avec flèche 27">
                <a:extLst>
                  <a:ext uri="{FF2B5EF4-FFF2-40B4-BE49-F238E27FC236}">
                    <a16:creationId xmlns:a16="http://schemas.microsoft.com/office/drawing/2014/main" id="{5CDD1797-765B-FCA3-2E3B-D35103820237}"/>
                  </a:ext>
                </a:extLst>
              </p:cNvPr>
              <p:cNvCxnSpPr>
                <a:cxnSpLocks/>
                <a:stCxn id="8" idx="3"/>
                <a:endCxn id="9" idx="1"/>
              </p:cNvCxnSpPr>
              <p:nvPr/>
            </p:nvCxnSpPr>
            <p:spPr>
              <a:xfrm>
                <a:off x="3401961" y="3428999"/>
                <a:ext cx="1252996" cy="0"/>
              </a:xfrm>
              <a:prstGeom prst="straightConnector1">
                <a:avLst/>
              </a:prstGeom>
              <a:ln w="31750" cmpd="sng">
                <a:solidFill>
                  <a:srgbClr val="B9BAA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cteur : en angle 29">
                <a:extLst>
                  <a:ext uri="{FF2B5EF4-FFF2-40B4-BE49-F238E27FC236}">
                    <a16:creationId xmlns:a16="http://schemas.microsoft.com/office/drawing/2014/main" id="{E4D36E90-F758-B157-7352-5E5410247ECF}"/>
                  </a:ext>
                </a:extLst>
              </p:cNvPr>
              <p:cNvCxnSpPr>
                <a:stCxn id="9" idx="3"/>
                <a:endCxn id="11" idx="1"/>
              </p:cNvCxnSpPr>
              <p:nvPr/>
            </p:nvCxnSpPr>
            <p:spPr>
              <a:xfrm flipV="1">
                <a:off x="7231011" y="2222088"/>
                <a:ext cx="1164504" cy="1206911"/>
              </a:xfrm>
              <a:prstGeom prst="bentConnector3">
                <a:avLst/>
              </a:prstGeom>
              <a:ln w="31750" cmpd="sng">
                <a:solidFill>
                  <a:srgbClr val="B9BAA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eur : en angle 31">
                <a:extLst>
                  <a:ext uri="{FF2B5EF4-FFF2-40B4-BE49-F238E27FC236}">
                    <a16:creationId xmlns:a16="http://schemas.microsoft.com/office/drawing/2014/main" id="{B2F049D2-F761-2233-C75F-AC3479D4E183}"/>
                  </a:ext>
                </a:extLst>
              </p:cNvPr>
              <p:cNvCxnSpPr>
                <a:stCxn id="9" idx="3"/>
                <a:endCxn id="13" idx="1"/>
              </p:cNvCxnSpPr>
              <p:nvPr/>
            </p:nvCxnSpPr>
            <p:spPr>
              <a:xfrm>
                <a:off x="7231011" y="3428999"/>
                <a:ext cx="1164504" cy="1206910"/>
              </a:xfrm>
              <a:prstGeom prst="bentConnector3">
                <a:avLst/>
              </a:prstGeom>
              <a:ln w="31750" cmpd="sng">
                <a:solidFill>
                  <a:srgbClr val="B9BAA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eur : en angle 33">
                <a:extLst>
                  <a:ext uri="{FF2B5EF4-FFF2-40B4-BE49-F238E27FC236}">
                    <a16:creationId xmlns:a16="http://schemas.microsoft.com/office/drawing/2014/main" id="{586C5BDC-FFEE-931C-E422-A73F64632558}"/>
                  </a:ext>
                </a:extLst>
              </p:cNvPr>
              <p:cNvCxnSpPr>
                <a:cxnSpLocks/>
                <a:stCxn id="13" idx="2"/>
                <a:endCxn id="8" idx="2"/>
              </p:cNvCxnSpPr>
              <p:nvPr/>
            </p:nvCxnSpPr>
            <p:spPr>
              <a:xfrm rot="5400000" flipH="1">
                <a:off x="5295283" y="908870"/>
                <a:ext cx="1206910" cy="7569608"/>
              </a:xfrm>
              <a:prstGeom prst="bentConnector3">
                <a:avLst>
                  <a:gd name="adj1" fmla="val -18941"/>
                </a:avLst>
              </a:prstGeom>
              <a:ln w="31750" cmpd="sng">
                <a:solidFill>
                  <a:srgbClr val="B9BAA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cteur : en angle 35">
                <a:extLst>
                  <a:ext uri="{FF2B5EF4-FFF2-40B4-BE49-F238E27FC236}">
                    <a16:creationId xmlns:a16="http://schemas.microsoft.com/office/drawing/2014/main" id="{3775D14B-A7F8-3B61-6012-FC9D99BD7FFD}"/>
                  </a:ext>
                </a:extLst>
              </p:cNvPr>
              <p:cNvCxnSpPr>
                <a:cxnSpLocks/>
                <a:stCxn id="11" idx="0"/>
                <a:endCxn id="8" idx="0"/>
              </p:cNvCxnSpPr>
              <p:nvPr/>
            </p:nvCxnSpPr>
            <p:spPr>
              <a:xfrm rot="16200000" flipH="1" flipV="1">
                <a:off x="5295282" y="-1620481"/>
                <a:ext cx="1206911" cy="7569608"/>
              </a:xfrm>
              <a:prstGeom prst="bentConnector3">
                <a:avLst>
                  <a:gd name="adj1" fmla="val -18941"/>
                </a:avLst>
              </a:prstGeom>
              <a:ln w="31750" cmpd="sng">
                <a:solidFill>
                  <a:srgbClr val="B9BAA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cteur droit avec flèche 37">
                <a:extLst>
                  <a:ext uri="{FF2B5EF4-FFF2-40B4-BE49-F238E27FC236}">
                    <a16:creationId xmlns:a16="http://schemas.microsoft.com/office/drawing/2014/main" id="{3C193783-ECDB-1E5F-5EF6-CB8061A44CF8}"/>
                  </a:ext>
                </a:extLst>
              </p:cNvPr>
              <p:cNvCxnSpPr>
                <a:stCxn id="11" idx="2"/>
                <a:endCxn id="13" idx="0"/>
              </p:cNvCxnSpPr>
              <p:nvPr/>
            </p:nvCxnSpPr>
            <p:spPr>
              <a:xfrm>
                <a:off x="9683542" y="2883308"/>
                <a:ext cx="0" cy="1091381"/>
              </a:xfrm>
              <a:prstGeom prst="straightConnector1">
                <a:avLst/>
              </a:prstGeom>
              <a:ln w="31750" cmpd="sng">
                <a:solidFill>
                  <a:srgbClr val="B9BAA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5780646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1175</TotalTime>
  <Words>461</Words>
  <Application>Microsoft Office PowerPoint</Application>
  <PresentationFormat>Widescreen</PresentationFormat>
  <Paragraphs>126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Calibri Light</vt:lpstr>
      <vt:lpstr>Futura Hv BT</vt:lpstr>
      <vt:lpstr>Futura Lt BT</vt:lpstr>
      <vt:lpstr>Heading Now Trial 55 Medium</vt:lpstr>
      <vt:lpstr>Midspicy</vt:lpstr>
      <vt:lpstr>Montserrat Light</vt:lpstr>
      <vt:lpstr>Thème Office</vt:lpstr>
      <vt:lpstr>LE CHAT NOIR</vt:lpstr>
      <vt:lpstr>FEATURES  EXPLORATION</vt:lpstr>
      <vt:lpstr>FEATURES  INTERACTION</vt:lpstr>
      <vt:lpstr>FEATURES  ANALYZE</vt:lpstr>
      <vt:lpstr>FEATURES  PUZZLES</vt:lpstr>
      <vt:lpstr>FEATURES  STORYLINES</vt:lpstr>
      <vt:lpstr>FEATURES  STORYLINES</vt:lpstr>
      <vt:lpstr>FEATURES GAME LOOP</vt:lpstr>
      <vt:lpstr>GAME LOOP CORE GAME LOOP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CHAT NOIR</dc:title>
  <dc:creator>Dorian ALEXANDRE</dc:creator>
  <cp:lastModifiedBy>Max FERRIER</cp:lastModifiedBy>
  <cp:revision>25</cp:revision>
  <dcterms:created xsi:type="dcterms:W3CDTF">2023-02-15T09:24:50Z</dcterms:created>
  <dcterms:modified xsi:type="dcterms:W3CDTF">2023-02-23T11:10:47Z</dcterms:modified>
</cp:coreProperties>
</file>